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03" r:id="rId2"/>
    <p:sldId id="304" r:id="rId3"/>
    <p:sldId id="328" r:id="rId4"/>
    <p:sldId id="315" r:id="rId5"/>
    <p:sldId id="327" r:id="rId6"/>
    <p:sldId id="320" r:id="rId7"/>
    <p:sldId id="312" r:id="rId8"/>
    <p:sldId id="309" r:id="rId9"/>
    <p:sldId id="323" r:id="rId10"/>
    <p:sldId id="322" r:id="rId11"/>
    <p:sldId id="29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A22"/>
    <a:srgbClr val="FBBB04"/>
    <a:srgbClr val="15171E"/>
    <a:srgbClr val="121B29"/>
    <a:srgbClr val="141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93"/>
    <p:restoredTop sz="76298"/>
  </p:normalViewPr>
  <p:slideViewPr>
    <p:cSldViewPr snapToGrid="0">
      <p:cViewPr varScale="1">
        <p:scale>
          <a:sx n="98" d="100"/>
          <a:sy n="98" d="100"/>
        </p:scale>
        <p:origin x="1000" y="192"/>
      </p:cViewPr>
      <p:guideLst/>
    </p:cSldViewPr>
  </p:slideViewPr>
  <p:notesTextViewPr>
    <p:cViewPr>
      <p:scale>
        <a:sx n="215" d="100"/>
        <a:sy n="21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96-DE4F-ADB9-A7CCA38E88D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96-DE4F-ADB9-A7CCA38E88D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196-DE4F-ADB9-A7CCA38E88D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196-DE4F-ADB9-A7CCA38E88D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21-664D-A086-6C9230245C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F5849-EE75-7C44-B79F-24FD6B8A068E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7BCA2-3833-984B-8BB0-56CE7B739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5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BCA2-3833-984B-8BB0-56CE7B739A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05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BCA2-3833-984B-8BB0-56CE7B739A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35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BCA2-3833-984B-8BB0-56CE7B739A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85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BCA2-3833-984B-8BB0-56CE7B739A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77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BCA2-3833-984B-8BB0-56CE7B739A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32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BCA2-3833-984B-8BB0-56CE7B739A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85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BCA2-3833-984B-8BB0-56CE7B739A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72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7BCA2-3833-984B-8BB0-56CE7B739A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0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21B8-F856-E74F-081D-989E7EFAA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BE299-5DC7-3AEE-08BD-F22F9D82D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EAB9D-249D-B10C-F50B-C88B4B7B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23-4000-F642-AA18-8FA18DB5466D}" type="datetimeFigureOut">
              <a:t>8/31/23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E0EEA-4DE2-5C93-EF84-C184E024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0B6E1-9BA2-D797-245D-0C84398A2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425EE-E89D-4744-805A-F30312DA72B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93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0A93-2850-7FCA-9CC2-71A108759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CD6CF-E9D1-B789-D043-3EC2BDB80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021A4-E25A-D89A-9636-2B050CCE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23-4000-F642-AA18-8FA18DB5466D}" type="datetimeFigureOut">
              <a:t>8/31/23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C551D-8AFC-24C2-B2C2-8CC80F55F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2A9A4-991B-EC31-E0FF-60D5769A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425EE-E89D-4744-805A-F30312DA72B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066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293678-E508-B157-EB92-A4F6F9A55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1A1EF-848F-0850-BE9B-5A241C653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378C2-9B69-07D4-6A46-F9A698E7D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23-4000-F642-AA18-8FA18DB5466D}" type="datetimeFigureOut">
              <a:t>8/31/23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1CB9D-BC65-11E0-9AD1-8C51CFCF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FD0CE-F48E-6019-6145-C1A9940C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425EE-E89D-4744-805A-F30312DA72B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015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C542-F62B-68A3-ABA1-6DAE6431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394AE-6988-BED2-65CE-86C33DFD4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3C98A-0A7F-B235-66AF-5710334D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23-4000-F642-AA18-8FA18DB5466D}" type="datetimeFigureOut">
              <a:t>8/31/23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B4D39-738C-9166-039F-7D3B95EE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25894-A80E-D29D-7C8C-42823FB08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425EE-E89D-4744-805A-F30312DA72B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1988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ECAF-079D-74E0-51D8-3AE988A6C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EA333-CE82-56C4-365B-6C403CD93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B5225-9CC7-D3FB-C03E-E0055D4F0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23-4000-F642-AA18-8FA18DB5466D}" type="datetimeFigureOut">
              <a:t>8/31/23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5B08B-7258-9422-CB3E-2CA43BA77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9F19F-CA8E-F66F-14AA-2A882475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425EE-E89D-4744-805A-F30312DA72B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6650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8D3F0-ADBC-10A3-18E8-3CF5CD29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7A412-45F0-C90F-CF1A-1240D0D2FD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4AC3A-CD51-21EA-84C5-CD33BE20D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59D94-A353-3491-33D2-8B7416A7B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23-4000-F642-AA18-8FA18DB5466D}" type="datetimeFigureOut">
              <a:t>8/31/23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D3DA-8B9A-A00D-F5AE-60267904B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FC3B2-7B20-2C9D-BD3A-6D2D454EF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425EE-E89D-4744-805A-F30312DA72B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18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CAF9-CA2C-374D-B934-8D52ED868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D1258-4B71-B217-1D06-4CF3518D4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7EE9E-1F4A-705C-E9E2-41F9DEF8E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E8227C-9110-E0D8-0206-38272A10B6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F8918C-779B-9141-AAA4-0B73A353F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021CA4-9E0D-67BA-9ED4-1B401ECF5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23-4000-F642-AA18-8FA18DB5466D}" type="datetimeFigureOut">
              <a:t>8/31/23</a:t>
            </a:fld>
            <a:endParaRPr kumimoji="1"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F82064-C71D-2684-654D-67697A417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0A814-F660-5E48-92CB-B5545E360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425EE-E89D-4744-805A-F30312DA72B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1619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4481F-D098-CB5F-8F12-B2191A91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D68AC-06AB-17CB-501D-01AB393AD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23-4000-F642-AA18-8FA18DB5466D}" type="datetimeFigureOut">
              <a:t>8/31/23</a:t>
            </a:fld>
            <a:endParaRPr kumimoji="1"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FD1DB-AD6F-82BF-0DCE-35C0EF80F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49E3C-D6FD-2220-7733-DD4A609B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425EE-E89D-4744-805A-F30312DA72B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154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F13A9F-5F29-CE40-8B10-5E591333C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23-4000-F642-AA18-8FA18DB5466D}" type="datetimeFigureOut">
              <a:t>8/31/23</a:t>
            </a:fld>
            <a:endParaRPr kumimoji="1"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A5505F-6355-A75B-6EE7-750734D6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67716-1F98-8047-5D57-8D1393E1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425EE-E89D-4744-805A-F30312DA72B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755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31EDB-68CF-133A-ADFD-038FA1DCE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30B82-3D3E-C2F6-1ECC-398096FC0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6869F-B326-64E6-FD15-CD08C04E4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619D8-9EA4-F19C-774C-4C5711CC8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23-4000-F642-AA18-8FA18DB5466D}" type="datetimeFigureOut">
              <a:t>8/31/23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FC21E-E6BE-D917-1A8F-9D199C91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83858-3C98-F38F-7A62-1D3D72A7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425EE-E89D-4744-805A-F30312DA72B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9458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B513-C818-9DB0-9DB0-FE748169B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ACC295-4ABA-B04E-C0FA-D129F10B6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FD72EC-7911-6BA2-0532-3A91DD225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7C3AC-AF84-71AC-C7E1-7BC619230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2823-4000-F642-AA18-8FA18DB5466D}" type="datetimeFigureOut">
              <a:t>8/31/23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5156-A969-6DBF-E371-0C959F881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45232-CA79-4755-41BC-F4490ED8A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425EE-E89D-4744-805A-F30312DA72B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1365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4F5AF-D1DA-14FE-5C27-249B4D24A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6A53F-22DD-8A00-B0EE-8C83DC161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8A189-1D22-613C-12C6-A195DFDA3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C2823-4000-F642-AA18-8FA18DB5466D}" type="datetimeFigureOut">
              <a:t>8/31/23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54325-F261-9D6B-48CE-8F4E17564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2D36C-13BE-2421-8999-F8F419D79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425EE-E89D-4744-805A-F30312DA72B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829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jpg"/><Relationship Id="rId4" Type="http://schemas.openxmlformats.org/officeDocument/2006/relationships/image" Target="../media/image12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766CEC-48EF-5915-5A47-5F6244CDB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291" y="-20548"/>
            <a:ext cx="16248309" cy="69992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77F8CB-232C-9D8B-E692-764B9059ED27}"/>
              </a:ext>
            </a:extLst>
          </p:cNvPr>
          <p:cNvSpPr/>
          <p:nvPr/>
        </p:nvSpPr>
        <p:spPr>
          <a:xfrm>
            <a:off x="-10886" y="-65314"/>
            <a:ext cx="12268200" cy="6934200"/>
          </a:xfrm>
          <a:prstGeom prst="rect">
            <a:avLst/>
          </a:prstGeom>
          <a:solidFill>
            <a:srgbClr val="141A2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C64D00-6291-6D41-8B70-16D8DEFD52B6}"/>
              </a:ext>
            </a:extLst>
          </p:cNvPr>
          <p:cNvSpPr txBox="1"/>
          <p:nvPr/>
        </p:nvSpPr>
        <p:spPr>
          <a:xfrm>
            <a:off x="1426029" y="2419841"/>
            <a:ext cx="99556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0" dirty="0">
                <a:solidFill>
                  <a:srgbClr val="F4F4F5"/>
                </a:solidFill>
                <a:effectLst/>
                <a:latin typeface="SourceSansPro"/>
              </a:rPr>
              <a:t>Learning and Reasoning with Physical, Structural, and Symbolic Priors</a:t>
            </a:r>
            <a:endParaRPr kumimoji="1" lang="zh-CN" altLang="en-US" sz="2800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C2C85-00C8-3E3E-BD21-4BBC9E6EECA7}"/>
              </a:ext>
            </a:extLst>
          </p:cNvPr>
          <p:cNvSpPr txBox="1"/>
          <p:nvPr/>
        </p:nvSpPr>
        <p:spPr>
          <a:xfrm>
            <a:off x="1426029" y="4537550"/>
            <a:ext cx="8330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rgbClr val="F4F4F5"/>
                </a:solidFill>
                <a:effectLst/>
              </a:rPr>
              <a:t>Team</a:t>
            </a:r>
            <a:r>
              <a:rPr lang="zh-CN" altLang="en-US" sz="2000" b="1" i="1" dirty="0">
                <a:solidFill>
                  <a:srgbClr val="F4F4F5"/>
                </a:solidFill>
                <a:effectLst/>
              </a:rPr>
              <a:t> </a:t>
            </a:r>
            <a:r>
              <a:rPr lang="en-US" altLang="zh-CN" sz="2000" b="1" i="1" dirty="0">
                <a:solidFill>
                  <a:srgbClr val="F4F4F5"/>
                </a:solidFill>
                <a:effectLst/>
              </a:rPr>
              <a:t>members:</a:t>
            </a:r>
            <a:r>
              <a:rPr lang="zh-CN" altLang="en-US" sz="2000" i="1" dirty="0">
                <a:solidFill>
                  <a:srgbClr val="F4F4F5"/>
                </a:solidFill>
                <a:effectLst/>
              </a:rPr>
              <a:t> </a:t>
            </a:r>
            <a:r>
              <a:rPr lang="en-US" altLang="zh-CN" sz="2000" i="1" dirty="0">
                <a:solidFill>
                  <a:srgbClr val="F4F4F5"/>
                </a:solidFill>
                <a:effectLst/>
              </a:rPr>
              <a:t>Emma Johnson,</a:t>
            </a:r>
            <a:r>
              <a:rPr lang="zh-CN" altLang="en-US" sz="2000" i="1" dirty="0">
                <a:solidFill>
                  <a:srgbClr val="F4F4F5"/>
                </a:solidFill>
                <a:effectLst/>
              </a:rPr>
              <a:t> </a:t>
            </a:r>
            <a:r>
              <a:rPr lang="en-US" altLang="zh-CN" sz="2000" i="1" dirty="0">
                <a:solidFill>
                  <a:srgbClr val="F4F4F5"/>
                </a:solidFill>
                <a:effectLst/>
              </a:rPr>
              <a:t>Liam Smith,</a:t>
            </a:r>
            <a:r>
              <a:rPr lang="zh-CN" altLang="en-US" sz="2000" i="1" dirty="0">
                <a:solidFill>
                  <a:srgbClr val="F4F4F5"/>
                </a:solidFill>
                <a:effectLst/>
              </a:rPr>
              <a:t> </a:t>
            </a:r>
            <a:r>
              <a:rPr lang="en-US" altLang="zh-CN" sz="2000" i="1" dirty="0">
                <a:solidFill>
                  <a:srgbClr val="F4F4F5"/>
                </a:solidFill>
                <a:effectLst/>
              </a:rPr>
              <a:t>Olivia Brown</a:t>
            </a:r>
          </a:p>
          <a:p>
            <a:r>
              <a:rPr kumimoji="1" lang="en-US" altLang="zh-CN" sz="2000" b="1" i="1" dirty="0">
                <a:solidFill>
                  <a:srgbClr val="F4F4F5"/>
                </a:solidFill>
              </a:rPr>
              <a:t>Mentors:</a:t>
            </a:r>
            <a:r>
              <a:rPr kumimoji="1" lang="zh-CN" altLang="en-US" sz="2000" b="1" i="1" dirty="0">
                <a:solidFill>
                  <a:srgbClr val="FFFF00"/>
                </a:solidFill>
              </a:rPr>
              <a:t> </a:t>
            </a:r>
            <a:r>
              <a:rPr lang="en-US" altLang="zh-CN" sz="2000" i="1" dirty="0">
                <a:solidFill>
                  <a:srgbClr val="F4F4F5"/>
                </a:solidFill>
                <a:effectLst/>
              </a:rPr>
              <a:t>Noah Davis,</a:t>
            </a:r>
            <a:r>
              <a:rPr lang="zh-CN" altLang="en-US" sz="2000" i="1" dirty="0">
                <a:solidFill>
                  <a:srgbClr val="F4F4F5"/>
                </a:solidFill>
                <a:effectLst/>
              </a:rPr>
              <a:t> </a:t>
            </a:r>
            <a:r>
              <a:rPr lang="en-US" altLang="zh-CN" sz="2000" i="1" dirty="0">
                <a:solidFill>
                  <a:srgbClr val="F4F4F5"/>
                </a:solidFill>
                <a:effectLst/>
              </a:rPr>
              <a:t>Ava Martinez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7C75C-F400-08A6-B19F-A415D208C9D8}"/>
              </a:ext>
            </a:extLst>
          </p:cNvPr>
          <p:cNvSpPr txBox="1"/>
          <p:nvPr/>
        </p:nvSpPr>
        <p:spPr>
          <a:xfrm>
            <a:off x="1484242" y="1391671"/>
            <a:ext cx="48194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0" dirty="0">
                <a:solidFill>
                  <a:srgbClr val="FFC000"/>
                </a:solidFill>
                <a:effectLst/>
                <a:latin typeface="+mj-lt"/>
              </a:rPr>
              <a:t>X</a:t>
            </a:r>
            <a:r>
              <a:rPr lang="zh-CN" altLang="en-US" sz="1600" b="1" i="0" dirty="0">
                <a:solidFill>
                  <a:srgbClr val="FFC000"/>
                </a:solidFill>
                <a:effectLst/>
                <a:latin typeface="+mj-lt"/>
              </a:rPr>
              <a:t> </a:t>
            </a:r>
            <a:r>
              <a:rPr lang="en-US" altLang="zh-CN" sz="1600" b="1" dirty="0">
                <a:solidFill>
                  <a:srgbClr val="FFC000"/>
                </a:solidFill>
                <a:latin typeface="+mj-lt"/>
              </a:rPr>
              <a:t>Seminar</a:t>
            </a:r>
            <a:r>
              <a:rPr lang="zh-CN" altLang="en-US" sz="1600" b="1" dirty="0">
                <a:solidFill>
                  <a:srgbClr val="FFC000"/>
                </a:solidFill>
                <a:latin typeface="+mj-lt"/>
              </a:rPr>
              <a:t> </a:t>
            </a:r>
            <a:r>
              <a:rPr lang="en-US" altLang="zh-CN" sz="1600" b="1" i="0" dirty="0">
                <a:solidFill>
                  <a:srgbClr val="FFC000"/>
                </a:solidFill>
                <a:effectLst/>
                <a:latin typeface="+mj-lt"/>
              </a:rPr>
              <a:t>Presentation</a:t>
            </a:r>
            <a:endParaRPr lang="en-US" sz="1200" b="1" i="0" dirty="0">
              <a:solidFill>
                <a:srgbClr val="FFC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5294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5B799B-CCA7-0947-B3EF-2E409A70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489" y="2570365"/>
            <a:ext cx="4333847" cy="1551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6BB741-3110-904C-906F-F2A3CBF88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789" y="1514407"/>
            <a:ext cx="3443141" cy="10759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382012-4625-D540-8EB1-7EDB14B38955}"/>
              </a:ext>
            </a:extLst>
          </p:cNvPr>
          <p:cNvSpPr/>
          <p:nvPr/>
        </p:nvSpPr>
        <p:spPr>
          <a:xfrm>
            <a:off x="-38101" y="-19250"/>
            <a:ext cx="12268200" cy="1347536"/>
          </a:xfrm>
          <a:prstGeom prst="rect">
            <a:avLst/>
          </a:prstGeom>
          <a:solidFill>
            <a:srgbClr val="141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3D15D-91AC-CF4F-867B-F10BF0B440F6}"/>
              </a:ext>
            </a:extLst>
          </p:cNvPr>
          <p:cNvSpPr txBox="1"/>
          <p:nvPr/>
        </p:nvSpPr>
        <p:spPr>
          <a:xfrm>
            <a:off x="5721746" y="473311"/>
            <a:ext cx="15063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>
                <a:solidFill>
                  <a:srgbClr val="FFC000"/>
                </a:solidFill>
                <a:effectLst/>
                <a:latin typeface="+mj-lt"/>
              </a:rPr>
              <a:t>Results</a:t>
            </a:r>
            <a:endParaRPr lang="en-US" sz="1600" b="1" i="0">
              <a:solidFill>
                <a:srgbClr val="FFC000"/>
              </a:solidFill>
              <a:effectLst/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6A427-D1F0-E045-B3DA-663A57DC660D}"/>
              </a:ext>
            </a:extLst>
          </p:cNvPr>
          <p:cNvSpPr txBox="1"/>
          <p:nvPr/>
        </p:nvSpPr>
        <p:spPr>
          <a:xfrm>
            <a:off x="603984" y="4974970"/>
            <a:ext cx="2389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0" dirty="0">
                <a:solidFill>
                  <a:srgbClr val="121B29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Ablation Studies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8D200D-9873-6A48-8C6E-D837B9C95588}"/>
              </a:ext>
            </a:extLst>
          </p:cNvPr>
          <p:cNvSpPr txBox="1"/>
          <p:nvPr/>
        </p:nvSpPr>
        <p:spPr>
          <a:xfrm>
            <a:off x="2461661" y="2912143"/>
            <a:ext cx="23894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0" dirty="0">
                <a:solidFill>
                  <a:srgbClr val="121B29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Comparison With Alphacode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04C642-5723-6848-824D-F10367C2B664}"/>
              </a:ext>
            </a:extLst>
          </p:cNvPr>
          <p:cNvSpPr txBox="1"/>
          <p:nvPr/>
        </p:nvSpPr>
        <p:spPr>
          <a:xfrm>
            <a:off x="1664187" y="1648161"/>
            <a:ext cx="32106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0" dirty="0">
                <a:solidFill>
                  <a:srgbClr val="121B29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Token occurance frequencies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075D38-118B-0C4D-B948-C90DDC1C0310}"/>
              </a:ext>
            </a:extLst>
          </p:cNvPr>
          <p:cNvCxnSpPr>
            <a:cxnSpLocks/>
          </p:cNvCxnSpPr>
          <p:nvPr/>
        </p:nvCxnSpPr>
        <p:spPr>
          <a:xfrm>
            <a:off x="5270196" y="1677401"/>
            <a:ext cx="0" cy="518569"/>
          </a:xfrm>
          <a:prstGeom prst="line">
            <a:avLst/>
          </a:prstGeom>
          <a:ln>
            <a:solidFill>
              <a:srgbClr val="131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F9B38B-DBFA-054E-9FEB-94A9F3AF72F4}"/>
              </a:ext>
            </a:extLst>
          </p:cNvPr>
          <p:cNvCxnSpPr>
            <a:cxnSpLocks/>
          </p:cNvCxnSpPr>
          <p:nvPr/>
        </p:nvCxnSpPr>
        <p:spPr>
          <a:xfrm>
            <a:off x="5282667" y="2912143"/>
            <a:ext cx="0" cy="518569"/>
          </a:xfrm>
          <a:prstGeom prst="line">
            <a:avLst/>
          </a:prstGeom>
          <a:ln>
            <a:solidFill>
              <a:srgbClr val="131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2EB4A2-8679-B146-AE01-9F6670C1B60B}"/>
              </a:ext>
            </a:extLst>
          </p:cNvPr>
          <p:cNvCxnSpPr>
            <a:cxnSpLocks/>
          </p:cNvCxnSpPr>
          <p:nvPr/>
        </p:nvCxnSpPr>
        <p:spPr>
          <a:xfrm>
            <a:off x="3404137" y="4900352"/>
            <a:ext cx="0" cy="518569"/>
          </a:xfrm>
          <a:prstGeom prst="line">
            <a:avLst/>
          </a:prstGeom>
          <a:ln>
            <a:solidFill>
              <a:srgbClr val="131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E842B25-7B95-794C-8948-C97DA7008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181" y="4098477"/>
            <a:ext cx="7070416" cy="230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77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0382012-4625-D540-8EB1-7EDB14B38955}"/>
              </a:ext>
            </a:extLst>
          </p:cNvPr>
          <p:cNvSpPr/>
          <p:nvPr/>
        </p:nvSpPr>
        <p:spPr>
          <a:xfrm>
            <a:off x="-38101" y="-19250"/>
            <a:ext cx="12268200" cy="1347536"/>
          </a:xfrm>
          <a:prstGeom prst="rect">
            <a:avLst/>
          </a:prstGeom>
          <a:solidFill>
            <a:srgbClr val="141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3D15D-91AC-CF4F-867B-F10BF0B440F6}"/>
              </a:ext>
            </a:extLst>
          </p:cNvPr>
          <p:cNvSpPr txBox="1"/>
          <p:nvPr/>
        </p:nvSpPr>
        <p:spPr>
          <a:xfrm>
            <a:off x="5721746" y="473311"/>
            <a:ext cx="15063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>
                <a:solidFill>
                  <a:srgbClr val="FFC000"/>
                </a:solidFill>
                <a:effectLst/>
                <a:latin typeface="+mj-lt"/>
              </a:rPr>
              <a:t>Results</a:t>
            </a:r>
            <a:endParaRPr lang="en-US" sz="1600" b="1" i="0">
              <a:solidFill>
                <a:srgbClr val="FFC000"/>
              </a:solidFill>
              <a:effectLst/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8F1975-3282-614A-810C-6B24CB4CE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54" y="1694865"/>
            <a:ext cx="10916791" cy="3468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A743DA-1F85-234D-AF1A-115003FD5CC4}"/>
              </a:ext>
            </a:extLst>
          </p:cNvPr>
          <p:cNvSpPr txBox="1"/>
          <p:nvPr/>
        </p:nvSpPr>
        <p:spPr>
          <a:xfrm>
            <a:off x="2956559" y="5660007"/>
            <a:ext cx="5260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0" dirty="0">
                <a:solidFill>
                  <a:srgbClr val="121B29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Num</a:t>
            </a:r>
            <a:r>
              <a:rPr lang="en-US" altLang="zh-CN" sz="1800" b="1" i="0" dirty="0">
                <a:solidFill>
                  <a:srgbClr val="121B29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erical</a:t>
            </a:r>
            <a:r>
              <a:rPr lang="zh-CN" altLang="en-US" sz="1800" b="1" i="0" dirty="0">
                <a:solidFill>
                  <a:srgbClr val="121B29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zh-CN" b="1" dirty="0">
                <a:solidFill>
                  <a:srgbClr val="121B2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</a:t>
            </a:r>
            <a:r>
              <a:rPr lang="en-US" altLang="zh-CN" sz="1800" b="1" i="0" dirty="0">
                <a:solidFill>
                  <a:srgbClr val="121B29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esults</a:t>
            </a:r>
            <a:r>
              <a:rPr lang="zh-CN" altLang="en-US" sz="1800" b="1" i="0" dirty="0">
                <a:solidFill>
                  <a:srgbClr val="121B29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zh-CN" sz="1800" b="1" i="0" dirty="0">
                <a:solidFill>
                  <a:srgbClr val="121B29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and</a:t>
            </a:r>
            <a:r>
              <a:rPr lang="zh-CN" altLang="en-US" sz="1800" b="1" i="0" dirty="0">
                <a:solidFill>
                  <a:srgbClr val="121B29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zh-CN" sz="1800" b="1" i="0" dirty="0">
                <a:solidFill>
                  <a:srgbClr val="121B29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ablation</a:t>
            </a:r>
            <a:r>
              <a:rPr lang="zh-CN" altLang="en-US" sz="1800" b="1" i="0" dirty="0">
                <a:solidFill>
                  <a:srgbClr val="121B29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zh-CN" sz="1800" b="1" i="0" dirty="0">
                <a:solidFill>
                  <a:srgbClr val="121B29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studies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10423A-EDD8-A14D-8F0A-CD95E4453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179" y="4398009"/>
            <a:ext cx="1094741" cy="1691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03083C-4320-384F-80CA-9BE52BAFF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018" y="4587516"/>
            <a:ext cx="1094741" cy="1691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DF7CA0-9C4D-E04E-855C-98752D109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017" y="3760938"/>
            <a:ext cx="1094741" cy="1691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EEE5BC-3404-B047-8704-1322B7629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179" y="3950445"/>
            <a:ext cx="1094741" cy="16918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0FE9F5-4367-5A42-8659-194DB6344C56}"/>
              </a:ext>
            </a:extLst>
          </p:cNvPr>
          <p:cNvCxnSpPr/>
          <p:nvPr/>
        </p:nvCxnSpPr>
        <p:spPr>
          <a:xfrm>
            <a:off x="645966" y="3763915"/>
            <a:ext cx="25990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905E07E-FDDB-BD49-A305-293AFF8C7009}"/>
              </a:ext>
            </a:extLst>
          </p:cNvPr>
          <p:cNvCxnSpPr>
            <a:cxnSpLocks/>
          </p:cNvCxnSpPr>
          <p:nvPr/>
        </p:nvCxnSpPr>
        <p:spPr>
          <a:xfrm>
            <a:off x="657117" y="3016783"/>
            <a:ext cx="11047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33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294E6D-76DF-5643-81D6-A5289C805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5" t="-383" r="60" b="-437"/>
          <a:stretch/>
        </p:blipFill>
        <p:spPr>
          <a:xfrm>
            <a:off x="-168775" y="-121996"/>
            <a:ext cx="12529547" cy="53770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7EA66C-039D-3040-AB16-A24A12CF975C}"/>
              </a:ext>
            </a:extLst>
          </p:cNvPr>
          <p:cNvSpPr/>
          <p:nvPr/>
        </p:nvSpPr>
        <p:spPr>
          <a:xfrm>
            <a:off x="-38102" y="-56419"/>
            <a:ext cx="12268200" cy="6934200"/>
          </a:xfrm>
          <a:prstGeom prst="rect">
            <a:avLst/>
          </a:prstGeom>
          <a:gradFill>
            <a:gsLst>
              <a:gs pos="65000">
                <a:srgbClr val="121B29"/>
              </a:gs>
              <a:gs pos="0">
                <a:srgbClr val="121B29">
                  <a:alpha val="90165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9CA67-703E-BA42-8571-9BA041EF0591}"/>
              </a:ext>
            </a:extLst>
          </p:cNvPr>
          <p:cNvSpPr txBox="1"/>
          <p:nvPr/>
        </p:nvSpPr>
        <p:spPr>
          <a:xfrm>
            <a:off x="1826173" y="3895353"/>
            <a:ext cx="1199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121B29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Data</a:t>
            </a:r>
            <a:endParaRPr lang="en-US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D4DBB-3163-B747-9B77-C903D48C8D3B}"/>
              </a:ext>
            </a:extLst>
          </p:cNvPr>
          <p:cNvSpPr txBox="1"/>
          <p:nvPr/>
        </p:nvSpPr>
        <p:spPr>
          <a:xfrm>
            <a:off x="1896972" y="2589848"/>
            <a:ext cx="14158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121B29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NN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4036CA-2510-0443-B7E5-3A9749430F20}"/>
              </a:ext>
            </a:extLst>
          </p:cNvPr>
          <p:cNvSpPr txBox="1"/>
          <p:nvPr/>
        </p:nvSpPr>
        <p:spPr>
          <a:xfrm>
            <a:off x="5461365" y="508210"/>
            <a:ext cx="3426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>
                <a:solidFill>
                  <a:srgbClr val="FFC000"/>
                </a:solidFill>
                <a:effectLst/>
                <a:latin typeface="+mj-lt"/>
              </a:rPr>
              <a:t>Motivation</a:t>
            </a:r>
            <a:endParaRPr lang="zh-CN" altLang="en-US" b="1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706F48-A516-0348-9978-35D97F6D4CA0}"/>
              </a:ext>
            </a:extLst>
          </p:cNvPr>
          <p:cNvSpPr txBox="1"/>
          <p:nvPr/>
        </p:nvSpPr>
        <p:spPr>
          <a:xfrm>
            <a:off x="2188880" y="1265156"/>
            <a:ext cx="89486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F4F4F5"/>
                </a:solidFill>
                <a:effectLst/>
                <a:latin typeface="SourceSansPro"/>
              </a:rPr>
              <a:t>Develop</a:t>
            </a:r>
            <a:r>
              <a:rPr lang="zh-CN" altLang="en-US" sz="2400" b="1" i="0" dirty="0">
                <a:solidFill>
                  <a:srgbClr val="F4F4F5"/>
                </a:solidFill>
                <a:effectLst/>
                <a:latin typeface="SourceSansPro"/>
              </a:rPr>
              <a:t> </a:t>
            </a:r>
            <a:r>
              <a:rPr lang="en-US" altLang="zh-CN" sz="2400" b="1" i="0" dirty="0">
                <a:solidFill>
                  <a:srgbClr val="F4F4F5"/>
                </a:solidFill>
                <a:effectLst/>
                <a:latin typeface="SourceSansPro"/>
              </a:rPr>
              <a:t>generalizable</a:t>
            </a:r>
            <a:r>
              <a:rPr lang="zh-CN" altLang="en-US" sz="2400" b="1" i="0" dirty="0">
                <a:solidFill>
                  <a:srgbClr val="F4F4F5"/>
                </a:solidFill>
                <a:effectLst/>
                <a:latin typeface="SourceSansPro"/>
              </a:rPr>
              <a:t> </a:t>
            </a:r>
            <a:r>
              <a:rPr lang="en-US" altLang="zh-CN" sz="2400" b="1" i="0" dirty="0">
                <a:solidFill>
                  <a:srgbClr val="F4F4F5"/>
                </a:solidFill>
                <a:effectLst/>
                <a:latin typeface="SourceSansPro"/>
              </a:rPr>
              <a:t>domain-expert models</a:t>
            </a:r>
            <a:r>
              <a:rPr lang="zh-CN" altLang="en-US" sz="2400" b="1" i="0" dirty="0">
                <a:solidFill>
                  <a:srgbClr val="F4F4F5"/>
                </a:solidFill>
                <a:effectLst/>
                <a:latin typeface="SourceSansPro"/>
              </a:rPr>
              <a:t> </a:t>
            </a:r>
            <a:r>
              <a:rPr lang="en-US" altLang="zh-CN" sz="2400" b="1" i="0" dirty="0">
                <a:solidFill>
                  <a:srgbClr val="F4F4F5"/>
                </a:solidFill>
                <a:effectLst/>
                <a:latin typeface="SourceSansPro"/>
              </a:rPr>
              <a:t>with</a:t>
            </a:r>
            <a:r>
              <a:rPr lang="zh-CN" altLang="en-US" sz="2400" b="1" i="0" dirty="0">
                <a:solidFill>
                  <a:srgbClr val="F4F4F5"/>
                </a:solidFill>
                <a:effectLst/>
                <a:latin typeface="SourceSansPro"/>
              </a:rPr>
              <a:t> </a:t>
            </a:r>
            <a:r>
              <a:rPr lang="en-US" altLang="zh-CN" sz="2400" b="1" i="0" dirty="0">
                <a:solidFill>
                  <a:srgbClr val="F4F4F5"/>
                </a:solidFill>
                <a:effectLst/>
                <a:latin typeface="SourceSansPro"/>
              </a:rPr>
              <a:t>fewer</a:t>
            </a:r>
            <a:r>
              <a:rPr lang="zh-CN" altLang="en-US" sz="2400" b="1" i="0" dirty="0">
                <a:solidFill>
                  <a:srgbClr val="F4F4F5"/>
                </a:solidFill>
                <a:effectLst/>
                <a:latin typeface="SourceSansPro"/>
              </a:rPr>
              <a:t> </a:t>
            </a:r>
            <a:r>
              <a:rPr lang="en-US" altLang="zh-CN" sz="2400" b="1" i="0" dirty="0">
                <a:solidFill>
                  <a:srgbClr val="F4F4F5"/>
                </a:solidFill>
                <a:effectLst/>
                <a:latin typeface="SourceSansPro"/>
              </a:rPr>
              <a:t>data</a:t>
            </a:r>
            <a:endParaRPr lang="en-US" sz="2400" b="1" i="0" dirty="0">
              <a:solidFill>
                <a:srgbClr val="F4F4F5"/>
              </a:solidFill>
              <a:effectLst/>
              <a:latin typeface="SourceSansPro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1245A7-59EB-034F-B5B1-B202F060A5A1}"/>
              </a:ext>
            </a:extLst>
          </p:cNvPr>
          <p:cNvGrpSpPr/>
          <p:nvPr/>
        </p:nvGrpSpPr>
        <p:grpSpPr>
          <a:xfrm>
            <a:off x="1521602" y="2048448"/>
            <a:ext cx="4521192" cy="3536492"/>
            <a:chOff x="1799588" y="2052261"/>
            <a:chExt cx="4521192" cy="35364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E2FABE-601D-EF4A-A662-4C4E1E74B54B}"/>
                </a:ext>
              </a:extLst>
            </p:cNvPr>
            <p:cNvSpPr txBox="1"/>
            <p:nvPr/>
          </p:nvSpPr>
          <p:spPr>
            <a:xfrm>
              <a:off x="1799588" y="4942422"/>
              <a:ext cx="45211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</a:rPr>
                <a:t>General Purpose NN</a:t>
              </a:r>
            </a:p>
            <a:p>
              <a:pPr algn="ctr"/>
              <a:r>
                <a:rPr lang="en-US" altLang="zh-CN" sz="1600" dirty="0">
                  <a:solidFill>
                    <a:schemeClr val="bg1">
                      <a:lumMod val="65000"/>
                    </a:schemeClr>
                  </a:solidFill>
                </a:rPr>
                <a:t>(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Larger model, requiring extensive data</a:t>
              </a:r>
              <a:r>
                <a:rPr lang="en-US" altLang="zh-CN" sz="16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7" name="Picture 6" descr="What are Neural Networks? | IBM">
              <a:extLst>
                <a:ext uri="{FF2B5EF4-FFF2-40B4-BE49-F238E27FC236}">
                  <a16:creationId xmlns:a16="http://schemas.microsoft.com/office/drawing/2014/main" id="{00FC10B0-374E-FB4F-87A3-184C35021E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09"/>
            <a:stretch/>
          </p:blipFill>
          <p:spPr bwMode="auto">
            <a:xfrm>
              <a:off x="2877042" y="2052261"/>
              <a:ext cx="2443936" cy="1283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794690B-3817-A14C-95A9-1862836684DB}"/>
                </a:ext>
              </a:extLst>
            </p:cNvPr>
            <p:cNvGrpSpPr/>
            <p:nvPr/>
          </p:nvGrpSpPr>
          <p:grpSpPr>
            <a:xfrm>
              <a:off x="2877042" y="3668620"/>
              <a:ext cx="2318522" cy="1130574"/>
              <a:chOff x="2163481" y="4226490"/>
              <a:chExt cx="2318522" cy="113057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0A57180-CEF1-7A46-8ECA-EED7F2811B99}"/>
                  </a:ext>
                </a:extLst>
              </p:cNvPr>
              <p:cNvGrpSpPr/>
              <p:nvPr/>
            </p:nvGrpSpPr>
            <p:grpSpPr>
              <a:xfrm>
                <a:off x="2843960" y="4226490"/>
                <a:ext cx="1375491" cy="782792"/>
                <a:chOff x="2175311" y="4031236"/>
                <a:chExt cx="2571263" cy="1463306"/>
              </a:xfrm>
            </p:grpSpPr>
            <p:pic>
              <p:nvPicPr>
                <p:cNvPr id="8" name="Graphic 7" descr="Database">
                  <a:extLst>
                    <a:ext uri="{FF2B5EF4-FFF2-40B4-BE49-F238E27FC236}">
                      <a16:creationId xmlns:a16="http://schemas.microsoft.com/office/drawing/2014/main" id="{8FEBF812-8205-084C-AAA4-421B5DFF7C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75311" y="4031236"/>
                  <a:ext cx="1463306" cy="1463306"/>
                </a:xfrm>
                <a:prstGeom prst="rect">
                  <a:avLst/>
                </a:prstGeom>
              </p:spPr>
            </p:pic>
            <p:pic>
              <p:nvPicPr>
                <p:cNvPr id="18" name="Graphic 17" descr="Database">
                  <a:extLst>
                    <a:ext uri="{FF2B5EF4-FFF2-40B4-BE49-F238E27FC236}">
                      <a16:creationId xmlns:a16="http://schemas.microsoft.com/office/drawing/2014/main" id="{26646E0C-71FE-064B-8C46-1BD0640282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3268" y="4031236"/>
                  <a:ext cx="1463306" cy="1463306"/>
                </a:xfrm>
                <a:prstGeom prst="rect">
                  <a:avLst/>
                </a:prstGeom>
              </p:spPr>
            </p:pic>
          </p:grpSp>
          <p:pic>
            <p:nvPicPr>
              <p:cNvPr id="21" name="Graphic 20" descr="Database">
                <a:extLst>
                  <a:ext uri="{FF2B5EF4-FFF2-40B4-BE49-F238E27FC236}">
                    <a16:creationId xmlns:a16="http://schemas.microsoft.com/office/drawing/2014/main" id="{02438D05-FB46-E14B-BC23-B58E411E7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163481" y="4233907"/>
                <a:ext cx="782792" cy="782792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E2282858-E368-2442-816A-D655B6D9EB56}"/>
                  </a:ext>
                </a:extLst>
              </p:cNvPr>
              <p:cNvGrpSpPr/>
              <p:nvPr/>
            </p:nvGrpSpPr>
            <p:grpSpPr>
              <a:xfrm>
                <a:off x="2426033" y="4556126"/>
                <a:ext cx="782792" cy="782792"/>
                <a:chOff x="2908334" y="3806913"/>
                <a:chExt cx="782792" cy="782792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A1FA2302-EA4E-F04E-BF0E-B55C2656E4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H="1">
                  <a:off x="3069182" y="3939278"/>
                  <a:ext cx="469789" cy="619409"/>
                </a:xfrm>
                <a:prstGeom prst="rect">
                  <a:avLst/>
                </a:prstGeom>
              </p:spPr>
            </p:pic>
            <p:pic>
              <p:nvPicPr>
                <p:cNvPr id="22" name="Graphic 21" descr="Database">
                  <a:extLst>
                    <a:ext uri="{FF2B5EF4-FFF2-40B4-BE49-F238E27FC236}">
                      <a16:creationId xmlns:a16="http://schemas.microsoft.com/office/drawing/2014/main" id="{89E0F015-C547-9340-9CA1-1B0442E383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8334" y="3806913"/>
                  <a:ext cx="782792" cy="782792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C53BFB4-6A76-A648-9544-9223682AB1E3}"/>
                  </a:ext>
                </a:extLst>
              </p:cNvPr>
              <p:cNvGrpSpPr/>
              <p:nvPr/>
            </p:nvGrpSpPr>
            <p:grpSpPr>
              <a:xfrm>
                <a:off x="3044486" y="4574272"/>
                <a:ext cx="782792" cy="782792"/>
                <a:chOff x="2908334" y="3806913"/>
                <a:chExt cx="782792" cy="782792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A4E187A2-D943-0340-9C1D-E481B0A3FF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H="1">
                  <a:off x="3069182" y="3939278"/>
                  <a:ext cx="469789" cy="619409"/>
                </a:xfrm>
                <a:prstGeom prst="rect">
                  <a:avLst/>
                </a:prstGeom>
              </p:spPr>
            </p:pic>
            <p:pic>
              <p:nvPicPr>
                <p:cNvPr id="29" name="Graphic 28" descr="Database">
                  <a:extLst>
                    <a:ext uri="{FF2B5EF4-FFF2-40B4-BE49-F238E27FC236}">
                      <a16:creationId xmlns:a16="http://schemas.microsoft.com/office/drawing/2014/main" id="{675F79BE-5900-FC44-A4F6-44C9CD5DA4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8334" y="3806913"/>
                  <a:ext cx="782792" cy="782792"/>
                </a:xfrm>
                <a:prstGeom prst="rect">
                  <a:avLst/>
                </a:prstGeom>
              </p:spPr>
            </p:pic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FBA04AC-6C83-0B4B-8EA2-41AA350AD2BC}"/>
                  </a:ext>
                </a:extLst>
              </p:cNvPr>
              <p:cNvGrpSpPr/>
              <p:nvPr/>
            </p:nvGrpSpPr>
            <p:grpSpPr>
              <a:xfrm>
                <a:off x="3699211" y="4574272"/>
                <a:ext cx="782792" cy="782792"/>
                <a:chOff x="2908334" y="3806913"/>
                <a:chExt cx="782792" cy="782792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F0442C9E-637D-BD4C-A649-E0A9D62BE0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H="1">
                  <a:off x="3069182" y="3939278"/>
                  <a:ext cx="469789" cy="619409"/>
                </a:xfrm>
                <a:prstGeom prst="rect">
                  <a:avLst/>
                </a:prstGeom>
              </p:spPr>
            </p:pic>
            <p:pic>
              <p:nvPicPr>
                <p:cNvPr id="32" name="Graphic 31" descr="Database">
                  <a:extLst>
                    <a:ext uri="{FF2B5EF4-FFF2-40B4-BE49-F238E27FC236}">
                      <a16:creationId xmlns:a16="http://schemas.microsoft.com/office/drawing/2014/main" id="{59EDE8EB-846A-6C4A-85DD-34CF3460DE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8334" y="3806913"/>
                  <a:ext cx="782792" cy="78279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829A4D-7EAC-1E42-B08F-4395A322C203}"/>
              </a:ext>
            </a:extLst>
          </p:cNvPr>
          <p:cNvGrpSpPr/>
          <p:nvPr/>
        </p:nvGrpSpPr>
        <p:grpSpPr>
          <a:xfrm>
            <a:off x="6343531" y="2181346"/>
            <a:ext cx="4296414" cy="3403594"/>
            <a:chOff x="6095998" y="2172973"/>
            <a:chExt cx="4296414" cy="3403594"/>
          </a:xfrm>
        </p:grpSpPr>
        <p:pic>
          <p:nvPicPr>
            <p:cNvPr id="1028" name="Picture 4" descr="About — Symbolic Tree">
              <a:extLst>
                <a:ext uri="{FF2B5EF4-FFF2-40B4-BE49-F238E27FC236}">
                  <a16:creationId xmlns:a16="http://schemas.microsoft.com/office/drawing/2014/main" id="{F985209C-B666-E543-866E-803645209F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61"/>
            <a:stretch/>
          </p:blipFill>
          <p:spPr bwMode="auto">
            <a:xfrm>
              <a:off x="6606684" y="2329356"/>
              <a:ext cx="804495" cy="859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170730-D0DB-FF4E-AA35-259C127F42A0}"/>
                </a:ext>
              </a:extLst>
            </p:cNvPr>
            <p:cNvSpPr txBox="1"/>
            <p:nvPr/>
          </p:nvSpPr>
          <p:spPr>
            <a:xfrm>
              <a:off x="6095998" y="4930236"/>
              <a:ext cx="42964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</a:rPr>
                <a:t>Domain Knowledge Enhanced NN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(regularized model, requiring less data)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52C1929-C026-F64E-BCA6-4B80BB03724E}"/>
                </a:ext>
              </a:extLst>
            </p:cNvPr>
            <p:cNvGrpSpPr/>
            <p:nvPr/>
          </p:nvGrpSpPr>
          <p:grpSpPr>
            <a:xfrm>
              <a:off x="7554196" y="3739225"/>
              <a:ext cx="782792" cy="782792"/>
              <a:chOff x="2908334" y="3806913"/>
              <a:chExt cx="782792" cy="782792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A4B3015A-6363-1248-B972-F8EE1306B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3069182" y="3939278"/>
                <a:ext cx="469789" cy="619409"/>
              </a:xfrm>
              <a:prstGeom prst="rect">
                <a:avLst/>
              </a:prstGeom>
            </p:spPr>
          </p:pic>
          <p:pic>
            <p:nvPicPr>
              <p:cNvPr id="68" name="Graphic 67" descr="Database">
                <a:extLst>
                  <a:ext uri="{FF2B5EF4-FFF2-40B4-BE49-F238E27FC236}">
                    <a16:creationId xmlns:a16="http://schemas.microsoft.com/office/drawing/2014/main" id="{05A015F1-AFB5-F946-B610-169A1FAED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908334" y="3806913"/>
                <a:ext cx="782792" cy="782792"/>
              </a:xfrm>
              <a:prstGeom prst="rect">
                <a:avLst/>
              </a:prstGeom>
            </p:spPr>
          </p:pic>
        </p:grpSp>
        <p:pic>
          <p:nvPicPr>
            <p:cNvPr id="69" name="Picture 6" descr="What are Neural Networks? | IBM">
              <a:extLst>
                <a:ext uri="{FF2B5EF4-FFF2-40B4-BE49-F238E27FC236}">
                  <a16:creationId xmlns:a16="http://schemas.microsoft.com/office/drawing/2014/main" id="{F28A0B1A-0EA4-F64E-9336-99B3A70049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90" t="13633" r="-1508" b="-3307"/>
            <a:stretch/>
          </p:blipFill>
          <p:spPr bwMode="auto">
            <a:xfrm>
              <a:off x="7974212" y="2172973"/>
              <a:ext cx="1327498" cy="122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700602A-7A6A-BF4E-9188-AE2630031E2D}"/>
                </a:ext>
              </a:extLst>
            </p:cNvPr>
            <p:cNvSpPr txBox="1"/>
            <p:nvPr/>
          </p:nvSpPr>
          <p:spPr>
            <a:xfrm>
              <a:off x="7476516" y="2540655"/>
              <a:ext cx="69426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i="0" dirty="0">
                  <a:solidFill>
                    <a:srgbClr val="F4F4F5"/>
                  </a:solidFill>
                  <a:effectLst/>
                  <a:latin typeface="SourceSansPro"/>
                </a:rPr>
                <a:t>+</a:t>
              </a:r>
              <a:endParaRPr lang="en-US" sz="32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1192EDA-6FAB-044D-9630-B71FDBBB3FA2}"/>
              </a:ext>
            </a:extLst>
          </p:cNvPr>
          <p:cNvSpPr txBox="1"/>
          <p:nvPr/>
        </p:nvSpPr>
        <p:spPr>
          <a:xfrm>
            <a:off x="6343531" y="5905489"/>
            <a:ext cx="4889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>
                    <a:lumMod val="65000"/>
                  </a:schemeClr>
                </a:solidFill>
              </a:rPr>
              <a:t>Use</a:t>
            </a:r>
            <a:r>
              <a:rPr lang="zh-CN" altLang="en-US" sz="14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i="1" dirty="0">
                <a:solidFill>
                  <a:schemeClr val="bg1">
                    <a:lumMod val="65000"/>
                  </a:schemeClr>
                </a:solidFill>
              </a:rPr>
              <a:t>cases:</a:t>
            </a:r>
            <a:r>
              <a:rPr lang="zh-CN" altLang="en-US" sz="14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i="1" dirty="0">
                <a:solidFill>
                  <a:schemeClr val="bg1">
                    <a:lumMod val="65000"/>
                  </a:schemeClr>
                </a:solidFill>
              </a:rPr>
              <a:t>climate,</a:t>
            </a:r>
            <a:r>
              <a:rPr lang="zh-CN" altLang="en-US" sz="14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i="1" dirty="0">
                <a:solidFill>
                  <a:schemeClr val="bg1">
                    <a:lumMod val="65000"/>
                  </a:schemeClr>
                </a:solidFill>
              </a:rPr>
              <a:t>traffic,</a:t>
            </a:r>
            <a:r>
              <a:rPr lang="zh-CN" altLang="en-US" sz="14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i="1" dirty="0">
                <a:solidFill>
                  <a:schemeClr val="bg1">
                    <a:lumMod val="65000"/>
                  </a:schemeClr>
                </a:solidFill>
              </a:rPr>
              <a:t>social</a:t>
            </a:r>
            <a:r>
              <a:rPr lang="zh-CN" altLang="en-US" sz="14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i="1" dirty="0">
                <a:solidFill>
                  <a:schemeClr val="bg1">
                    <a:lumMod val="65000"/>
                  </a:schemeClr>
                </a:solidFill>
              </a:rPr>
              <a:t>network,</a:t>
            </a:r>
            <a:r>
              <a:rPr lang="zh-CN" altLang="en-US" sz="14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i="1" dirty="0">
                <a:solidFill>
                  <a:schemeClr val="bg1">
                    <a:lumMod val="65000"/>
                  </a:schemeClr>
                </a:solidFill>
              </a:rPr>
              <a:t>optimizer,</a:t>
            </a:r>
            <a:r>
              <a:rPr lang="zh-CN" altLang="en-US" sz="14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i="1" dirty="0">
                <a:solidFill>
                  <a:schemeClr val="bg1">
                    <a:lumMod val="65000"/>
                  </a:schemeClr>
                </a:solidFill>
              </a:rPr>
              <a:t>etc.</a:t>
            </a:r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137296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ABA45F3-CCAA-9647-B608-B6BBB76C5ED6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28932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940239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7410009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1809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algorithm1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alg2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alg3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4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cssm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21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73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sspm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551448"/>
                  </a:ext>
                </a:extLst>
              </a:tr>
            </a:tbl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56B1C26-7CD0-0C40-85AB-8EE9E9B88DAB}"/>
              </a:ext>
            </a:extLst>
          </p:cNvPr>
          <p:cNvGraphicFramePr/>
          <p:nvPr/>
        </p:nvGraphicFramePr>
        <p:xfrm>
          <a:off x="3286034" y="2443965"/>
          <a:ext cx="6680926" cy="3395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8650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FFF821-124B-8D43-9917-E3DA42A9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709" y="2396210"/>
            <a:ext cx="3198682" cy="27117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4B4BD08-3D88-C64D-818C-60C589DCBB5F}"/>
              </a:ext>
            </a:extLst>
          </p:cNvPr>
          <p:cNvGrpSpPr/>
          <p:nvPr/>
        </p:nvGrpSpPr>
        <p:grpSpPr>
          <a:xfrm>
            <a:off x="-38100" y="-26935"/>
            <a:ext cx="12268200" cy="1572432"/>
            <a:chOff x="2697970" y="-1273524"/>
            <a:chExt cx="12268200" cy="15724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6EBDC5-BEDB-0F4D-BFD6-95A264422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55" t="32545" b="29779"/>
            <a:stretch/>
          </p:blipFill>
          <p:spPr>
            <a:xfrm>
              <a:off x="2736070" y="-1267833"/>
              <a:ext cx="12191999" cy="156674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EE18FA7-7319-E943-AE62-993741FB2D2D}"/>
                </a:ext>
              </a:extLst>
            </p:cNvPr>
            <p:cNvGrpSpPr/>
            <p:nvPr/>
          </p:nvGrpSpPr>
          <p:grpSpPr>
            <a:xfrm>
              <a:off x="2697970" y="-1273524"/>
              <a:ext cx="12268200" cy="1572432"/>
              <a:chOff x="-11876" y="-82963"/>
              <a:chExt cx="12268200" cy="15724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82335B1-8611-0D42-B4ED-AA6CC0FA082E}"/>
                  </a:ext>
                </a:extLst>
              </p:cNvPr>
              <p:cNvSpPr/>
              <p:nvPr/>
            </p:nvSpPr>
            <p:spPr>
              <a:xfrm>
                <a:off x="-11876" y="-82963"/>
                <a:ext cx="12268200" cy="1572432"/>
              </a:xfrm>
              <a:prstGeom prst="rect">
                <a:avLst/>
              </a:prstGeom>
              <a:solidFill>
                <a:srgbClr val="141A2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6EF833-5C28-DE4D-A12C-5DD00D9BF95D}"/>
                  </a:ext>
                </a:extLst>
              </p:cNvPr>
              <p:cNvSpPr txBox="1"/>
              <p:nvPr/>
            </p:nvSpPr>
            <p:spPr>
              <a:xfrm>
                <a:off x="4308672" y="260121"/>
                <a:ext cx="54997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i="0">
                    <a:solidFill>
                      <a:srgbClr val="FFC000"/>
                    </a:solidFill>
                    <a:effectLst/>
                    <a:latin typeface="+mj-lt"/>
                  </a:rPr>
                  <a:t>Previously covered in progress review</a:t>
                </a:r>
                <a:endParaRPr lang="zh-CN" altLang="en-US" b="1">
                  <a:solidFill>
                    <a:srgbClr val="FFC000"/>
                  </a:solidFill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D63F77-C7F4-3A4F-8737-4F1C55918862}"/>
                  </a:ext>
                </a:extLst>
              </p:cNvPr>
              <p:cNvSpPr txBox="1"/>
              <p:nvPr/>
            </p:nvSpPr>
            <p:spPr>
              <a:xfrm>
                <a:off x="4308672" y="736013"/>
                <a:ext cx="63006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solidFill>
                      <a:srgbClr val="F4F4F5"/>
                    </a:solidFill>
                    <a:effectLst/>
                    <a:latin typeface="SourceSansPro"/>
                  </a:rPr>
                  <a:t>Learning with Physical</a:t>
                </a:r>
                <a:r>
                  <a:rPr lang="zh-CN" altLang="en-US" sz="2400" b="1" i="0" dirty="0">
                    <a:solidFill>
                      <a:srgbClr val="F4F4F5"/>
                    </a:solidFill>
                    <a:effectLst/>
                    <a:latin typeface="SourceSansPro"/>
                  </a:rPr>
                  <a:t> </a:t>
                </a:r>
                <a:r>
                  <a:rPr lang="en-US" sz="2400" b="1" i="0" dirty="0">
                    <a:solidFill>
                      <a:srgbClr val="F4F4F5"/>
                    </a:solidFill>
                    <a:effectLst/>
                    <a:latin typeface="SourceSansPro"/>
                  </a:rPr>
                  <a:t>Prior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2E9A6E-E749-CA48-865F-F9977A2D7A7E}"/>
              </a:ext>
            </a:extLst>
          </p:cNvPr>
          <p:cNvSpPr txBox="1"/>
          <p:nvPr/>
        </p:nvSpPr>
        <p:spPr>
          <a:xfrm>
            <a:off x="7383443" y="3478356"/>
            <a:ext cx="2853698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Physical Prior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00"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3777E1-EB63-BD44-8E2B-EB65549F2419}"/>
              </a:ext>
            </a:extLst>
          </p:cNvPr>
          <p:cNvGrpSpPr/>
          <p:nvPr/>
        </p:nvGrpSpPr>
        <p:grpSpPr>
          <a:xfrm>
            <a:off x="7905684" y="4503266"/>
            <a:ext cx="2184502" cy="344561"/>
            <a:chOff x="964275" y="5876088"/>
            <a:chExt cx="2184502" cy="34456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EA8EE5-16A5-AF46-80D1-637C84A3B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903" t="13159"/>
            <a:stretch/>
          </p:blipFill>
          <p:spPr>
            <a:xfrm>
              <a:off x="964275" y="5913683"/>
              <a:ext cx="1528607" cy="30696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E1A421-EAA8-824D-A53C-48B9490421A8}"/>
                </a:ext>
              </a:extLst>
            </p:cNvPr>
            <p:cNvSpPr txBox="1"/>
            <p:nvPr/>
          </p:nvSpPr>
          <p:spPr>
            <a:xfrm>
              <a:off x="2419004" y="5876088"/>
              <a:ext cx="7297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= 0</a:t>
              </a:r>
              <a:endParaRPr lang="en-US" sz="1600"/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7A56E8-A87F-BA44-A6DF-66E5380F2618}"/>
              </a:ext>
            </a:extLst>
          </p:cNvPr>
          <p:cNvCxnSpPr>
            <a:cxnSpLocks/>
          </p:cNvCxnSpPr>
          <p:nvPr/>
        </p:nvCxnSpPr>
        <p:spPr>
          <a:xfrm>
            <a:off x="8810292" y="3956183"/>
            <a:ext cx="0" cy="443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41D6033-4FAF-A046-96AD-9BF3F7D48DEB}"/>
              </a:ext>
            </a:extLst>
          </p:cNvPr>
          <p:cNvSpPr txBox="1"/>
          <p:nvPr/>
        </p:nvSpPr>
        <p:spPr>
          <a:xfrm>
            <a:off x="3725572" y="6020557"/>
            <a:ext cx="7831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/>
              <a:t>(</a:t>
            </a:r>
            <a:r>
              <a:rPr lang="en-US" sz="2400" b="1" i="1"/>
              <a:t>Previously covered in progress review</a:t>
            </a:r>
            <a:r>
              <a:rPr lang="en-US" altLang="zh-CN" sz="2400" b="1" i="1"/>
              <a:t>)</a:t>
            </a:r>
            <a:endParaRPr lang="en-US" sz="2400" b="1" i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69DF89-A29E-554C-9EC5-71EAAC746861}"/>
              </a:ext>
            </a:extLst>
          </p:cNvPr>
          <p:cNvSpPr txBox="1"/>
          <p:nvPr/>
        </p:nvSpPr>
        <p:spPr>
          <a:xfrm>
            <a:off x="4282448" y="5471910"/>
            <a:ext cx="7728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Delayed Prop. Transformer (NeurIPS 2021)</a:t>
            </a:r>
          </a:p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41BA7E-6279-5D4F-9BF1-111CA468336D}"/>
              </a:ext>
            </a:extLst>
          </p:cNvPr>
          <p:cNvSpPr txBox="1"/>
          <p:nvPr/>
        </p:nvSpPr>
        <p:spPr>
          <a:xfrm>
            <a:off x="5301527" y="2030120"/>
            <a:ext cx="6135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Traffic Light Control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9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B40390-FFDE-294F-A6D4-EF93181C7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599" y="2530799"/>
            <a:ext cx="3401450" cy="260185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4B4BD08-3D88-C64D-818C-60C589DCBB5F}"/>
              </a:ext>
            </a:extLst>
          </p:cNvPr>
          <p:cNvGrpSpPr/>
          <p:nvPr/>
        </p:nvGrpSpPr>
        <p:grpSpPr>
          <a:xfrm>
            <a:off x="-38100" y="-26935"/>
            <a:ext cx="14081553" cy="1572432"/>
            <a:chOff x="2697970" y="-1273524"/>
            <a:chExt cx="14081553" cy="15724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6EBDC5-BEDB-0F4D-BFD6-95A264422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55" t="32545" b="29779"/>
            <a:stretch/>
          </p:blipFill>
          <p:spPr>
            <a:xfrm>
              <a:off x="2736070" y="-1267833"/>
              <a:ext cx="12191999" cy="156674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EE18FA7-7319-E943-AE62-993741FB2D2D}"/>
                </a:ext>
              </a:extLst>
            </p:cNvPr>
            <p:cNvGrpSpPr/>
            <p:nvPr/>
          </p:nvGrpSpPr>
          <p:grpSpPr>
            <a:xfrm>
              <a:off x="2697970" y="-1273524"/>
              <a:ext cx="14081553" cy="1572432"/>
              <a:chOff x="-11876" y="-82963"/>
              <a:chExt cx="14081553" cy="15724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82335B1-8611-0D42-B4ED-AA6CC0FA082E}"/>
                  </a:ext>
                </a:extLst>
              </p:cNvPr>
              <p:cNvSpPr/>
              <p:nvPr/>
            </p:nvSpPr>
            <p:spPr>
              <a:xfrm>
                <a:off x="-11876" y="-82963"/>
                <a:ext cx="12268200" cy="1572432"/>
              </a:xfrm>
              <a:prstGeom prst="rect">
                <a:avLst/>
              </a:prstGeom>
              <a:solidFill>
                <a:srgbClr val="141A2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6EF833-5C28-DE4D-A12C-5DD00D9BF95D}"/>
                  </a:ext>
                </a:extLst>
              </p:cNvPr>
              <p:cNvSpPr txBox="1"/>
              <p:nvPr/>
            </p:nvSpPr>
            <p:spPr>
              <a:xfrm>
                <a:off x="4308672" y="260121"/>
                <a:ext cx="54997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i="0">
                    <a:solidFill>
                      <a:srgbClr val="FFC000"/>
                    </a:solidFill>
                    <a:effectLst/>
                    <a:latin typeface="+mj-lt"/>
                  </a:rPr>
                  <a:t>Previously covered in progress review</a:t>
                </a:r>
                <a:endParaRPr lang="zh-CN" altLang="en-US" b="1">
                  <a:solidFill>
                    <a:srgbClr val="FFC000"/>
                  </a:solidFill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D63F77-C7F4-3A4F-8737-4F1C55918862}"/>
                  </a:ext>
                </a:extLst>
              </p:cNvPr>
              <p:cNvSpPr txBox="1"/>
              <p:nvPr/>
            </p:nvSpPr>
            <p:spPr>
              <a:xfrm>
                <a:off x="4247397" y="804665"/>
                <a:ext cx="982228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solidFill>
                      <a:srgbClr val="F4F4F5"/>
                    </a:solidFill>
                    <a:effectLst/>
                    <a:latin typeface="SourceSansPro"/>
                  </a:rPr>
                  <a:t>Learning with Structural</a:t>
                </a:r>
                <a:r>
                  <a:rPr lang="zh-CN" altLang="en-US" sz="2400" b="1" i="0" dirty="0">
                    <a:solidFill>
                      <a:srgbClr val="F4F4F5"/>
                    </a:solidFill>
                    <a:effectLst/>
                    <a:latin typeface="SourceSansPro"/>
                  </a:rPr>
                  <a:t> </a:t>
                </a:r>
                <a:r>
                  <a:rPr lang="en-US" sz="2400" b="1" i="0" dirty="0">
                    <a:solidFill>
                      <a:srgbClr val="F4F4F5"/>
                    </a:solidFill>
                    <a:effectLst/>
                    <a:latin typeface="SourceSansPro"/>
                  </a:rPr>
                  <a:t>Prior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6F78E94-9BA2-6546-BBA4-D8FCF46B9DBC}"/>
              </a:ext>
            </a:extLst>
          </p:cNvPr>
          <p:cNvSpPr txBox="1"/>
          <p:nvPr/>
        </p:nvSpPr>
        <p:spPr>
          <a:xfrm>
            <a:off x="7420723" y="3429000"/>
            <a:ext cx="2853698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Structure Prior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00"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E7C2AA-4E78-9B40-995F-F11787BC623B}"/>
              </a:ext>
            </a:extLst>
          </p:cNvPr>
          <p:cNvCxnSpPr>
            <a:cxnSpLocks/>
          </p:cNvCxnSpPr>
          <p:nvPr/>
        </p:nvCxnSpPr>
        <p:spPr>
          <a:xfrm>
            <a:off x="8847572" y="3954449"/>
            <a:ext cx="0" cy="443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98F94B3-DDCB-8F4B-88A5-A851DC089E0D}"/>
              </a:ext>
            </a:extLst>
          </p:cNvPr>
          <p:cNvSpPr txBox="1"/>
          <p:nvPr/>
        </p:nvSpPr>
        <p:spPr>
          <a:xfrm>
            <a:off x="7668868" y="4413692"/>
            <a:ext cx="29268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self = Aggregate(self, neighbor)</a:t>
            </a:r>
            <a:endParaRPr 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C43088-E3EC-764E-AC79-5310E265F011}"/>
              </a:ext>
            </a:extLst>
          </p:cNvPr>
          <p:cNvSpPr txBox="1"/>
          <p:nvPr/>
        </p:nvSpPr>
        <p:spPr>
          <a:xfrm>
            <a:off x="3908375" y="5496121"/>
            <a:ext cx="85698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Method: Knowledge Distillation</a:t>
            </a:r>
            <a:r>
              <a:rPr lang="zh-CN" altLang="en-US"/>
              <a:t> </a:t>
            </a:r>
            <a:r>
              <a:rPr lang="en-US"/>
              <a:t>(ICLR 2022)</a:t>
            </a:r>
          </a:p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575494-500F-884F-8030-5BDBF98326A0}"/>
              </a:ext>
            </a:extLst>
          </p:cNvPr>
          <p:cNvSpPr txBox="1"/>
          <p:nvPr/>
        </p:nvSpPr>
        <p:spPr>
          <a:xfrm>
            <a:off x="3532811" y="6025694"/>
            <a:ext cx="7831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/>
              <a:t>(</a:t>
            </a:r>
            <a:r>
              <a:rPr lang="en-US" sz="2400" b="1" i="1"/>
              <a:t>Previously covered in progress review</a:t>
            </a:r>
            <a:r>
              <a:rPr lang="en-US" altLang="zh-CN" sz="2400" b="1" i="1"/>
              <a:t>)</a:t>
            </a:r>
            <a:endParaRPr lang="en-US" sz="2400" b="1" i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626965-9849-FA4B-9E78-E423CED26EC9}"/>
              </a:ext>
            </a:extLst>
          </p:cNvPr>
          <p:cNvSpPr txBox="1"/>
          <p:nvPr/>
        </p:nvSpPr>
        <p:spPr>
          <a:xfrm>
            <a:off x="4523133" y="2001471"/>
            <a:ext cx="6447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Graph Cold Start Recommendation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7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93C607-13C6-D445-89C8-3BC6FD5287E8}"/>
              </a:ext>
            </a:extLst>
          </p:cNvPr>
          <p:cNvSpPr txBox="1"/>
          <p:nvPr/>
        </p:nvSpPr>
        <p:spPr>
          <a:xfrm>
            <a:off x="3372240" y="2375881"/>
            <a:ext cx="150876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/>
              <a:t>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0D85E-E15E-B34F-A135-BFD5DA89861C}"/>
              </a:ext>
            </a:extLst>
          </p:cNvPr>
          <p:cNvSpPr txBox="1"/>
          <p:nvPr/>
        </p:nvSpPr>
        <p:spPr>
          <a:xfrm>
            <a:off x="2416990" y="3534583"/>
            <a:ext cx="327980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Problem Description</a:t>
            </a:r>
          </a:p>
          <a:p>
            <a:pPr algn="ctr"/>
            <a:r>
              <a:rPr lang="en-US" sz="1600"/>
              <a:t>Please write a program that can …</a:t>
            </a:r>
          </a:p>
          <a:p>
            <a:pPr algn="ctr"/>
            <a:r>
              <a:rPr lang="en-US" sz="2000" b="1"/>
              <a:t>I/O examples</a:t>
            </a:r>
          </a:p>
          <a:p>
            <a:pPr algn="ctr"/>
            <a:r>
              <a:rPr lang="en-US" sz="1600"/>
              <a:t>For example, when input is x, output should be y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9946F-3B98-4245-B55D-BE2510D32B52}"/>
              </a:ext>
            </a:extLst>
          </p:cNvPr>
          <p:cNvSpPr txBox="1"/>
          <p:nvPr/>
        </p:nvSpPr>
        <p:spPr>
          <a:xfrm>
            <a:off x="6958984" y="3822431"/>
            <a:ext cx="36782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8000"/>
                </a:solidFill>
                <a:effectLst/>
              </a:rPr>
              <a:t>def</a:t>
            </a:r>
            <a:r>
              <a:rPr lang="en-US" sz="2000">
                <a:solidFill>
                  <a:srgbClr val="000080"/>
                </a:solidFill>
                <a:effectLst/>
              </a:rPr>
              <a:t> </a:t>
            </a:r>
            <a:r>
              <a:rPr lang="en-US" sz="2000">
                <a:solidFill>
                  <a:schemeClr val="accent2">
                    <a:lumMod val="50000"/>
                  </a:schemeClr>
                </a:solidFill>
                <a:effectLst/>
              </a:rPr>
              <a:t>solution</a:t>
            </a:r>
            <a:r>
              <a:rPr lang="en-US" sz="2000">
                <a:solidFill>
                  <a:srgbClr val="000080"/>
                </a:solidFill>
                <a:effectLst/>
              </a:rPr>
              <a:t>(</a:t>
            </a:r>
            <a:r>
              <a:rPr lang="en-US" sz="2000">
                <a:solidFill>
                  <a:srgbClr val="C00000"/>
                </a:solidFill>
                <a:effectLst/>
              </a:rPr>
              <a:t>inputs</a:t>
            </a:r>
            <a:r>
              <a:rPr lang="en-US" sz="2000">
                <a:solidFill>
                  <a:srgbClr val="000080"/>
                </a:solidFill>
                <a:effectLst/>
              </a:rPr>
              <a:t>):</a:t>
            </a:r>
            <a:r>
              <a:rPr lang="en-US" sz="2000"/>
              <a:t> </a:t>
            </a:r>
          </a:p>
          <a:p>
            <a:r>
              <a:rPr lang="en-US" sz="2000">
                <a:solidFill>
                  <a:srgbClr val="696969"/>
                </a:solidFill>
                <a:effectLst/>
              </a:rPr>
              <a:t>        # implementations...</a:t>
            </a:r>
            <a:r>
              <a:rPr lang="en-US" sz="2000"/>
              <a:t> </a:t>
            </a:r>
          </a:p>
          <a:p>
            <a:r>
              <a:rPr lang="en-US" sz="2000">
                <a:solidFill>
                  <a:srgbClr val="000080"/>
                </a:solidFill>
                <a:effectLst/>
              </a:rPr>
              <a:t>        return </a:t>
            </a:r>
            <a:r>
              <a:rPr lang="en-US" sz="2000">
                <a:solidFill>
                  <a:srgbClr val="C00000"/>
                </a:solidFill>
                <a:effectLst/>
              </a:rPr>
              <a:t>outputs</a:t>
            </a:r>
            <a:endParaRPr lang="en-US" sz="2000">
              <a:solidFill>
                <a:srgbClr val="C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5F32FF-0185-AF44-9119-68D3B5F4AE81}"/>
              </a:ext>
            </a:extLst>
          </p:cNvPr>
          <p:cNvCxnSpPr>
            <a:cxnSpLocks/>
          </p:cNvCxnSpPr>
          <p:nvPr/>
        </p:nvCxnSpPr>
        <p:spPr>
          <a:xfrm>
            <a:off x="4585132" y="2977263"/>
            <a:ext cx="378179" cy="0"/>
          </a:xfrm>
          <a:prstGeom prst="straightConnector1">
            <a:avLst/>
          </a:prstGeom>
          <a:ln w="38100">
            <a:solidFill>
              <a:srgbClr val="131A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Web design">
            <a:extLst>
              <a:ext uri="{FF2B5EF4-FFF2-40B4-BE49-F238E27FC236}">
                <a16:creationId xmlns:a16="http://schemas.microsoft.com/office/drawing/2014/main" id="{AA2EEF84-5DD0-7544-808E-4E341ED9A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8244" y="2220360"/>
            <a:ext cx="1426448" cy="1426448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1CB952-A2C6-954B-8ACC-C02D934E0057}"/>
              </a:ext>
            </a:extLst>
          </p:cNvPr>
          <p:cNvCxnSpPr>
            <a:cxnSpLocks/>
          </p:cNvCxnSpPr>
          <p:nvPr/>
        </p:nvCxnSpPr>
        <p:spPr>
          <a:xfrm>
            <a:off x="7169727" y="2977263"/>
            <a:ext cx="330081" cy="0"/>
          </a:xfrm>
          <a:prstGeom prst="straightConnector1">
            <a:avLst/>
          </a:prstGeom>
          <a:ln w="38100">
            <a:solidFill>
              <a:srgbClr val="131A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DBF5D2-9F56-9440-A6E9-D6EACCBA2956}"/>
              </a:ext>
            </a:extLst>
          </p:cNvPr>
          <p:cNvGrpSpPr/>
          <p:nvPr/>
        </p:nvGrpSpPr>
        <p:grpSpPr>
          <a:xfrm>
            <a:off x="-38100" y="-26935"/>
            <a:ext cx="12268200" cy="1572432"/>
            <a:chOff x="2697970" y="-1273524"/>
            <a:chExt cx="12268200" cy="15724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128DE12-74B8-9C4A-A8D9-A7A449BA85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55" t="32545" b="29779"/>
            <a:stretch/>
          </p:blipFill>
          <p:spPr>
            <a:xfrm>
              <a:off x="2736070" y="-1267833"/>
              <a:ext cx="12191999" cy="1566740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F0D80B7-BB27-5249-B693-3873D85D45A8}"/>
                </a:ext>
              </a:extLst>
            </p:cNvPr>
            <p:cNvGrpSpPr/>
            <p:nvPr/>
          </p:nvGrpSpPr>
          <p:grpSpPr>
            <a:xfrm>
              <a:off x="2697970" y="-1273524"/>
              <a:ext cx="12268200" cy="1572432"/>
              <a:chOff x="-11876" y="-82963"/>
              <a:chExt cx="12268200" cy="1572432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EBE8321-9DE0-E940-8E93-847BD159DD86}"/>
                  </a:ext>
                </a:extLst>
              </p:cNvPr>
              <p:cNvSpPr/>
              <p:nvPr/>
            </p:nvSpPr>
            <p:spPr>
              <a:xfrm>
                <a:off x="-11876" y="-82963"/>
                <a:ext cx="12268200" cy="1572432"/>
              </a:xfrm>
              <a:prstGeom prst="rect">
                <a:avLst/>
              </a:prstGeom>
              <a:solidFill>
                <a:srgbClr val="141A2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A276A-1EF7-C242-B4BD-ED6D9DE879A5}"/>
                  </a:ext>
                </a:extLst>
              </p:cNvPr>
              <p:cNvSpPr txBox="1"/>
              <p:nvPr/>
            </p:nvSpPr>
            <p:spPr>
              <a:xfrm>
                <a:off x="4048935" y="297506"/>
                <a:ext cx="3627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i="0">
                    <a:solidFill>
                      <a:srgbClr val="FFC000"/>
                    </a:solidFill>
                    <a:effectLst/>
                    <a:latin typeface="+mj-lt"/>
                  </a:rPr>
                  <a:t>Problem Scenario: Program Synthesis</a:t>
                </a:r>
                <a:endParaRPr lang="zh-CN" altLang="en-US" b="1">
                  <a:solidFill>
                    <a:srgbClr val="FFC000"/>
                  </a:solidFill>
                  <a:latin typeface="+mj-lt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B8625F4-129A-F043-B9B1-0A4F18F60363}"/>
                  </a:ext>
                </a:extLst>
              </p:cNvPr>
              <p:cNvSpPr txBox="1"/>
              <p:nvPr/>
            </p:nvSpPr>
            <p:spPr>
              <a:xfrm>
                <a:off x="2234019" y="666838"/>
                <a:ext cx="80394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solidFill>
                      <a:srgbClr val="F4F4F5"/>
                    </a:solidFill>
                    <a:effectLst/>
                    <a:latin typeface="SourceSansPro"/>
                  </a:rPr>
                  <a:t>Translate natural language descriptions into python programs</a:t>
                </a:r>
                <a:endParaRPr lang="zh-CN" altLang="en-US" sz="2400" b="1" dirty="0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4331D85-20DF-B14A-AD2B-BC7821234361}"/>
              </a:ext>
            </a:extLst>
          </p:cNvPr>
          <p:cNvSpPr/>
          <p:nvPr/>
        </p:nvSpPr>
        <p:spPr>
          <a:xfrm>
            <a:off x="5065239" y="2508988"/>
            <a:ext cx="1935309" cy="773001"/>
          </a:xfrm>
          <a:prstGeom prst="rect">
            <a:avLst/>
          </a:prstGeom>
          <a:solidFill>
            <a:srgbClr val="131A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Neural Net</a:t>
            </a:r>
            <a:r>
              <a:rPr lang="zh-CN" altLang="en-US"/>
              <a:t> </a:t>
            </a:r>
            <a:endParaRPr lang="en-US" altLang="zh-CN"/>
          </a:p>
          <a:p>
            <a:pPr algn="ctr"/>
            <a:r>
              <a:rPr lang="en-US" altLang="zh-CN"/>
              <a:t>(Transformer)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8FD75D-6C50-5143-B08A-D171D12BD131}"/>
              </a:ext>
            </a:extLst>
          </p:cNvPr>
          <p:cNvSpPr txBox="1"/>
          <p:nvPr/>
        </p:nvSpPr>
        <p:spPr>
          <a:xfrm>
            <a:off x="2207795" y="6146445"/>
            <a:ext cx="82020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/>
              <a:t>Previous</a:t>
            </a:r>
            <a:r>
              <a:rPr lang="zh-CN" altLang="en-US" sz="1400"/>
              <a:t> </a:t>
            </a:r>
            <a:r>
              <a:rPr lang="en-US" altLang="zh-CN" sz="1400"/>
              <a:t>methods:</a:t>
            </a:r>
            <a:r>
              <a:rPr lang="zh-CN" altLang="en-US" sz="1400"/>
              <a:t> </a:t>
            </a:r>
            <a:r>
              <a:rPr lang="en-US" altLang="zh-CN" sz="2000"/>
              <a:t>&lt;</a:t>
            </a:r>
            <a:r>
              <a:rPr lang="zh-CN" altLang="en-US" sz="2000"/>
              <a:t> </a:t>
            </a:r>
            <a:r>
              <a:rPr lang="en-US" altLang="zh-CN" sz="2000"/>
              <a:t>20%</a:t>
            </a:r>
            <a:r>
              <a:rPr lang="zh-CN" altLang="en-US" sz="1400"/>
              <a:t> </a:t>
            </a:r>
            <a:r>
              <a:rPr lang="en-US" altLang="zh-CN" sz="1400"/>
              <a:t>solve</a:t>
            </a:r>
            <a:r>
              <a:rPr lang="zh-CN" altLang="en-US" sz="1400"/>
              <a:t> </a:t>
            </a:r>
            <a:r>
              <a:rPr lang="en-US" altLang="zh-CN" sz="1400"/>
              <a:t>rate</a:t>
            </a:r>
            <a:r>
              <a:rPr lang="zh-CN" altLang="en-US" sz="1400"/>
              <a:t> </a:t>
            </a:r>
            <a:r>
              <a:rPr lang="en-US" altLang="zh-CN" sz="1400"/>
              <a:t>for</a:t>
            </a:r>
            <a:r>
              <a:rPr lang="zh-CN" altLang="en-US" sz="1400"/>
              <a:t> </a:t>
            </a:r>
            <a:r>
              <a:rPr lang="en-US" altLang="zh-CN" sz="1400"/>
              <a:t>simpler</a:t>
            </a:r>
            <a:r>
              <a:rPr lang="zh-CN" altLang="en-US" sz="1400"/>
              <a:t> </a:t>
            </a:r>
            <a:r>
              <a:rPr lang="en-US" altLang="zh-CN" sz="1400"/>
              <a:t>questions,</a:t>
            </a:r>
            <a:r>
              <a:rPr lang="zh-CN" altLang="en-US" sz="1400"/>
              <a:t> </a:t>
            </a:r>
            <a:r>
              <a:rPr lang="en-US" altLang="zh-CN" sz="2000"/>
              <a:t>&lt;</a:t>
            </a:r>
            <a:r>
              <a:rPr lang="zh-CN" altLang="en-US" sz="2000"/>
              <a:t> </a:t>
            </a:r>
            <a:r>
              <a:rPr lang="en-US" altLang="zh-CN" sz="2000"/>
              <a:t>5%</a:t>
            </a:r>
            <a:r>
              <a:rPr lang="zh-CN" altLang="en-US" sz="1400"/>
              <a:t> </a:t>
            </a:r>
            <a:r>
              <a:rPr lang="en-US" altLang="zh-CN" sz="1400"/>
              <a:t>solve</a:t>
            </a:r>
            <a:r>
              <a:rPr lang="zh-CN" altLang="en-US" sz="1400"/>
              <a:t> </a:t>
            </a:r>
            <a:r>
              <a:rPr lang="en-US" altLang="zh-CN" sz="1400"/>
              <a:t>rate</a:t>
            </a:r>
            <a:r>
              <a:rPr lang="zh-CN" altLang="en-US" sz="1400"/>
              <a:t> </a:t>
            </a:r>
            <a:r>
              <a:rPr lang="en-US" altLang="zh-CN" sz="1400"/>
              <a:t>for</a:t>
            </a:r>
            <a:r>
              <a:rPr lang="zh-CN" altLang="en-US" sz="1400"/>
              <a:t> </a:t>
            </a:r>
            <a:r>
              <a:rPr lang="en-US" altLang="zh-CN" sz="1400"/>
              <a:t>more</a:t>
            </a:r>
            <a:r>
              <a:rPr lang="zh-CN" altLang="en-US" sz="1400"/>
              <a:t> </a:t>
            </a:r>
            <a:r>
              <a:rPr lang="en-US" altLang="zh-CN" sz="1400"/>
              <a:t>difficult</a:t>
            </a:r>
            <a:r>
              <a:rPr lang="zh-CN" altLang="en-US" sz="1400"/>
              <a:t> </a:t>
            </a:r>
            <a:r>
              <a:rPr lang="en-US" altLang="zh-CN" sz="1400"/>
              <a:t>questions…</a:t>
            </a:r>
            <a:endParaRPr lang="en-US" sz="1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C4F8CE-4521-DD46-A65A-08658AD61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239" y="5578164"/>
            <a:ext cx="2187561" cy="443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019B82-8923-6F40-AF4A-B72E4A35E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0235" y="5483585"/>
            <a:ext cx="1850007" cy="6325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8D6AA3-F6F5-0746-A554-978234705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84" y="5143142"/>
            <a:ext cx="1241652" cy="1080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C235FC-FC65-CB45-889A-045D800607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8157" y="5495601"/>
            <a:ext cx="1676604" cy="41212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EB83FD5-3223-A944-A2EC-F4E638D57C94}"/>
              </a:ext>
            </a:extLst>
          </p:cNvPr>
          <p:cNvGrpSpPr/>
          <p:nvPr/>
        </p:nvGrpSpPr>
        <p:grpSpPr>
          <a:xfrm>
            <a:off x="4674559" y="3109089"/>
            <a:ext cx="5567370" cy="2556160"/>
            <a:chOff x="2659633" y="2706459"/>
            <a:chExt cx="12384729" cy="564156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EB49E61-0F3C-FE46-B077-FCA33CFD7C6E}"/>
                </a:ext>
              </a:extLst>
            </p:cNvPr>
            <p:cNvSpPr/>
            <p:nvPr/>
          </p:nvSpPr>
          <p:spPr>
            <a:xfrm>
              <a:off x="8210185" y="4009482"/>
              <a:ext cx="5640009" cy="2239571"/>
            </a:xfrm>
            <a:prstGeom prst="ellipse">
              <a:avLst/>
            </a:prstGeom>
            <a:noFill/>
            <a:ln w="63500" cmpd="dbl">
              <a:solidFill>
                <a:srgbClr val="FBB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95A7F5-9588-FA41-81C2-8D1BB0BC9657}"/>
                </a:ext>
              </a:extLst>
            </p:cNvPr>
            <p:cNvSpPr txBox="1"/>
            <p:nvPr/>
          </p:nvSpPr>
          <p:spPr>
            <a:xfrm>
              <a:off x="2659633" y="6513975"/>
              <a:ext cx="12384729" cy="1834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2400" b="1" i="0">
                  <a:solidFill>
                    <a:srgbClr val="002060"/>
                  </a:solidFill>
                  <a:effectLst/>
                  <a:latin typeface="+mj-lt"/>
                </a:rPr>
                <a:t>How to improve? </a:t>
              </a:r>
            </a:p>
            <a:p>
              <a:r>
                <a:rPr lang="en-US" sz="2400" b="1">
                  <a:solidFill>
                    <a:srgbClr val="002060"/>
                  </a:solidFill>
                  <a:latin typeface="+mj-lt"/>
                </a:rPr>
                <a:t>        - Look at p</a:t>
              </a:r>
              <a:r>
                <a:rPr lang="en-US" sz="2400" b="1" i="0">
                  <a:solidFill>
                    <a:srgbClr val="002060"/>
                  </a:solidFill>
                  <a:effectLst/>
                  <a:latin typeface="+mj-lt"/>
                </a:rPr>
                <a:t>rior structures in codes!</a:t>
              </a:r>
              <a:endParaRPr lang="zh-CN" altLang="en-US" sz="2400" b="1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28A470-5538-6641-BEBB-A04C1CB3302B}"/>
                </a:ext>
              </a:extLst>
            </p:cNvPr>
            <p:cNvSpPr/>
            <p:nvPr/>
          </p:nvSpPr>
          <p:spPr>
            <a:xfrm rot="14899939" flipH="1">
              <a:off x="5808126" y="2768062"/>
              <a:ext cx="2778843" cy="2655637"/>
            </a:xfrm>
            <a:prstGeom prst="arc">
              <a:avLst>
                <a:gd name="adj1" fmla="val 14003116"/>
                <a:gd name="adj2" fmla="val 415365"/>
              </a:avLst>
            </a:prstGeom>
            <a:ln w="41275">
              <a:solidFill>
                <a:srgbClr val="FBBB04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7849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8BB555-B981-7D4F-B84A-B7F43F1DF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823" y="606616"/>
            <a:ext cx="2284576" cy="4011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CC8757-EA5F-374A-8178-3AB2BD1FE0ED}"/>
              </a:ext>
            </a:extLst>
          </p:cNvPr>
          <p:cNvSpPr txBox="1"/>
          <p:nvPr/>
        </p:nvSpPr>
        <p:spPr>
          <a:xfrm>
            <a:off x="2036823" y="2612366"/>
            <a:ext cx="32798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C00000"/>
                </a:solidFill>
                <a:effectLst/>
              </a:rPr>
              <a:t>reversed_n </a:t>
            </a:r>
            <a:r>
              <a:rPr lang="en-US" sz="2000">
                <a:solidFill>
                  <a:srgbClr val="000080"/>
                </a:solidFill>
                <a:effectLst/>
              </a:rPr>
              <a:t>= </a:t>
            </a:r>
            <a:r>
              <a:rPr lang="en-US" sz="2000">
                <a:solidFill>
                  <a:srgbClr val="0070C0"/>
                </a:solidFill>
                <a:effectLst/>
              </a:rPr>
              <a:t>list</a:t>
            </a:r>
            <a:r>
              <a:rPr lang="en-US" sz="2000">
                <a:solidFill>
                  <a:srgbClr val="000080"/>
                </a:solidFill>
                <a:effectLst/>
              </a:rPr>
              <a:t>(</a:t>
            </a:r>
            <a:r>
              <a:rPr lang="en-US" sz="2000">
                <a:solidFill>
                  <a:srgbClr val="0070C0"/>
                </a:solidFill>
                <a:effectLst/>
              </a:rPr>
              <a:t>reversed</a:t>
            </a:r>
            <a:r>
              <a:rPr lang="en-US" sz="2000">
                <a:solidFill>
                  <a:srgbClr val="000080"/>
                </a:solidFill>
                <a:effectLst/>
              </a:rPr>
              <a:t> (</a:t>
            </a:r>
            <a:r>
              <a:rPr lang="en-US" sz="2000">
                <a:solidFill>
                  <a:srgbClr val="C00000"/>
                </a:solidFill>
                <a:effectLst/>
              </a:rPr>
              <a:t>n</a:t>
            </a:r>
            <a:r>
              <a:rPr lang="en-US" sz="2000">
                <a:solidFill>
                  <a:srgbClr val="000080"/>
                </a:solidFill>
                <a:effectLst/>
              </a:rPr>
              <a:t>))</a:t>
            </a:r>
            <a:endParaRPr lang="en-US" sz="20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D5927D-514E-4842-BC2B-75FAF4E4305B}"/>
              </a:ext>
            </a:extLst>
          </p:cNvPr>
          <p:cNvSpPr/>
          <p:nvPr/>
        </p:nvSpPr>
        <p:spPr>
          <a:xfrm>
            <a:off x="2036823" y="2551895"/>
            <a:ext cx="1273744" cy="562217"/>
          </a:xfrm>
          <a:prstGeom prst="ellipse">
            <a:avLst/>
          </a:prstGeom>
          <a:noFill/>
          <a:ln w="31750">
            <a:solidFill>
              <a:srgbClr val="FBB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F96E5F-E393-7B4A-8D50-2102C263E3D5}"/>
              </a:ext>
            </a:extLst>
          </p:cNvPr>
          <p:cNvSpPr/>
          <p:nvPr/>
        </p:nvSpPr>
        <p:spPr>
          <a:xfrm>
            <a:off x="8594062" y="1071466"/>
            <a:ext cx="1040825" cy="243787"/>
          </a:xfrm>
          <a:prstGeom prst="ellipse">
            <a:avLst/>
          </a:prstGeom>
          <a:noFill/>
          <a:ln w="31750">
            <a:solidFill>
              <a:srgbClr val="FBB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BED376-9F59-534F-89FD-BD0BCCB1551A}"/>
              </a:ext>
            </a:extLst>
          </p:cNvPr>
          <p:cNvCxnSpPr>
            <a:cxnSpLocks/>
            <a:stCxn id="2" idx="7"/>
            <a:endCxn id="13" idx="3"/>
          </p:cNvCxnSpPr>
          <p:nvPr/>
        </p:nvCxnSpPr>
        <p:spPr>
          <a:xfrm flipV="1">
            <a:off x="3124032" y="1279551"/>
            <a:ext cx="5622455" cy="1354679"/>
          </a:xfrm>
          <a:prstGeom prst="line">
            <a:avLst/>
          </a:prstGeom>
          <a:ln w="12700">
            <a:solidFill>
              <a:srgbClr val="FBB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E055E36-764C-4249-999C-74B674ED026B}"/>
              </a:ext>
            </a:extLst>
          </p:cNvPr>
          <p:cNvSpPr/>
          <p:nvPr/>
        </p:nvSpPr>
        <p:spPr>
          <a:xfrm>
            <a:off x="4916906" y="2542245"/>
            <a:ext cx="145982" cy="562217"/>
          </a:xfrm>
          <a:prstGeom prst="ellipse">
            <a:avLst/>
          </a:prstGeom>
          <a:noFill/>
          <a:ln w="31750">
            <a:solidFill>
              <a:srgbClr val="FBB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E31F5-C050-2E45-A1EA-70F71030A48A}"/>
              </a:ext>
            </a:extLst>
          </p:cNvPr>
          <p:cNvSpPr/>
          <p:nvPr/>
        </p:nvSpPr>
        <p:spPr>
          <a:xfrm>
            <a:off x="8931749" y="3490794"/>
            <a:ext cx="327754" cy="243787"/>
          </a:xfrm>
          <a:prstGeom prst="ellipse">
            <a:avLst/>
          </a:prstGeom>
          <a:noFill/>
          <a:ln w="31750">
            <a:solidFill>
              <a:srgbClr val="FBB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64EA3F-5A6E-1D48-B5C5-21BE809F3EAB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5041509" y="3022127"/>
            <a:ext cx="3938238" cy="504369"/>
          </a:xfrm>
          <a:prstGeom prst="line">
            <a:avLst/>
          </a:prstGeom>
          <a:ln w="12700">
            <a:solidFill>
              <a:srgbClr val="FBB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8719861-AAEA-544B-A09D-5CDAE5C23E38}"/>
              </a:ext>
            </a:extLst>
          </p:cNvPr>
          <p:cNvSpPr/>
          <p:nvPr/>
        </p:nvSpPr>
        <p:spPr>
          <a:xfrm>
            <a:off x="-10886" y="5049078"/>
            <a:ext cx="12268200" cy="1819807"/>
          </a:xfrm>
          <a:prstGeom prst="rect">
            <a:avLst/>
          </a:prstGeom>
          <a:solidFill>
            <a:srgbClr val="141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2DD16F-F3E6-CE44-95D7-3763400202CA}"/>
              </a:ext>
            </a:extLst>
          </p:cNvPr>
          <p:cNvSpPr txBox="1"/>
          <p:nvPr/>
        </p:nvSpPr>
        <p:spPr>
          <a:xfrm>
            <a:off x="1560634" y="6212606"/>
            <a:ext cx="3051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>
                <a:solidFill>
                  <a:schemeClr val="bg1"/>
                </a:solidFill>
                <a:effectLst/>
                <a:latin typeface="+mj-lt"/>
              </a:rPr>
              <a:t>🧑‍💻 Plain String repr</a:t>
            </a:r>
            <a:endParaRPr lang="zh-CN" altLang="en-US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A50781-8520-5148-9064-96D477F4EEB5}"/>
              </a:ext>
            </a:extLst>
          </p:cNvPr>
          <p:cNvSpPr txBox="1"/>
          <p:nvPr/>
        </p:nvSpPr>
        <p:spPr>
          <a:xfrm>
            <a:off x="7762322" y="6230368"/>
            <a:ext cx="3995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effectLst/>
                <a:latin typeface="SourceSansPro"/>
              </a:rPr>
              <a:t>💡</a:t>
            </a:r>
            <a:r>
              <a:rPr lang="zh-CN" altLang="en-US" b="0" i="0">
                <a:solidFill>
                  <a:schemeClr val="bg1"/>
                </a:solidFill>
                <a:effectLst/>
                <a:latin typeface="SourceSansPro"/>
              </a:rPr>
              <a:t> </a:t>
            </a:r>
            <a:r>
              <a:rPr lang="en-US" b="1" i="0">
                <a:solidFill>
                  <a:schemeClr val="bg1"/>
                </a:solidFill>
                <a:effectLst/>
                <a:latin typeface="+mj-lt"/>
              </a:rPr>
              <a:t>Prior enhanced repr</a:t>
            </a:r>
            <a:endParaRPr lang="zh-CN" altLang="en-US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1B9F76-E083-F848-A841-B3578EDBBA32}"/>
              </a:ext>
            </a:extLst>
          </p:cNvPr>
          <p:cNvSpPr txBox="1"/>
          <p:nvPr/>
        </p:nvSpPr>
        <p:spPr>
          <a:xfrm>
            <a:off x="713225" y="5769428"/>
            <a:ext cx="4885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>
                <a:solidFill>
                  <a:srgbClr val="F4F4F5"/>
                </a:solidFill>
                <a:effectLst/>
                <a:latin typeface="SourceSansPro"/>
              </a:rPr>
              <a:t>Executable Program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9068F5-5396-A946-ACF7-2C674BD3F176}"/>
              </a:ext>
            </a:extLst>
          </p:cNvPr>
          <p:cNvSpPr txBox="1"/>
          <p:nvPr/>
        </p:nvSpPr>
        <p:spPr>
          <a:xfrm>
            <a:off x="6992631" y="5789719"/>
            <a:ext cx="3801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>
                <a:solidFill>
                  <a:srgbClr val="F4F4F5"/>
                </a:solidFill>
                <a:effectLst/>
                <a:latin typeface="SourceSansPro"/>
              </a:rPr>
              <a:t>Abstract Syntax Tree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7C0F6C-5015-134B-A0EA-9FD0FA71E524}"/>
              </a:ext>
            </a:extLst>
          </p:cNvPr>
          <p:cNvSpPr txBox="1"/>
          <p:nvPr/>
        </p:nvSpPr>
        <p:spPr>
          <a:xfrm>
            <a:off x="4071093" y="5306572"/>
            <a:ext cx="4049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FFC000"/>
                </a:solidFill>
                <a:effectLst/>
                <a:latin typeface="+mj-lt"/>
              </a:rPr>
              <a:t>AST parsing example</a:t>
            </a:r>
            <a:endParaRPr lang="zh-CN" altLang="en-US" b="1">
              <a:solidFill>
                <a:srgbClr val="FFC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917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8BB555-B981-7D4F-B84A-B7F43F1DF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823" y="606616"/>
            <a:ext cx="2284576" cy="4011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CC8757-EA5F-374A-8178-3AB2BD1FE0ED}"/>
              </a:ext>
            </a:extLst>
          </p:cNvPr>
          <p:cNvSpPr txBox="1"/>
          <p:nvPr/>
        </p:nvSpPr>
        <p:spPr>
          <a:xfrm>
            <a:off x="2036823" y="2612366"/>
            <a:ext cx="32798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C00000"/>
                </a:solidFill>
                <a:effectLst/>
              </a:rPr>
              <a:t>reversed_n </a:t>
            </a:r>
            <a:r>
              <a:rPr lang="en-US" sz="2000">
                <a:solidFill>
                  <a:srgbClr val="000080"/>
                </a:solidFill>
                <a:effectLst/>
              </a:rPr>
              <a:t>= </a:t>
            </a:r>
            <a:r>
              <a:rPr lang="en-US" sz="2000">
                <a:solidFill>
                  <a:srgbClr val="0070C0"/>
                </a:solidFill>
                <a:effectLst/>
              </a:rPr>
              <a:t>list</a:t>
            </a:r>
            <a:r>
              <a:rPr lang="en-US" sz="2000">
                <a:solidFill>
                  <a:srgbClr val="000080"/>
                </a:solidFill>
                <a:effectLst/>
              </a:rPr>
              <a:t>(</a:t>
            </a:r>
            <a:r>
              <a:rPr lang="en-US" sz="2000">
                <a:solidFill>
                  <a:srgbClr val="0070C0"/>
                </a:solidFill>
                <a:effectLst/>
              </a:rPr>
              <a:t>reversed</a:t>
            </a:r>
            <a:r>
              <a:rPr lang="en-US" sz="2000">
                <a:solidFill>
                  <a:srgbClr val="000080"/>
                </a:solidFill>
                <a:effectLst/>
              </a:rPr>
              <a:t> (</a:t>
            </a:r>
            <a:r>
              <a:rPr lang="en-US" sz="2000">
                <a:solidFill>
                  <a:srgbClr val="C00000"/>
                </a:solidFill>
                <a:effectLst/>
              </a:rPr>
              <a:t>n</a:t>
            </a:r>
            <a:r>
              <a:rPr lang="en-US" sz="2000">
                <a:solidFill>
                  <a:srgbClr val="000080"/>
                </a:solidFill>
                <a:effectLst/>
              </a:rPr>
              <a:t>))</a:t>
            </a:r>
            <a:endParaRPr lang="en-US" sz="20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D5927D-514E-4842-BC2B-75FAF4E4305B}"/>
              </a:ext>
            </a:extLst>
          </p:cNvPr>
          <p:cNvSpPr/>
          <p:nvPr/>
        </p:nvSpPr>
        <p:spPr>
          <a:xfrm>
            <a:off x="3291840" y="2537118"/>
            <a:ext cx="202131" cy="562217"/>
          </a:xfrm>
          <a:prstGeom prst="ellipse">
            <a:avLst/>
          </a:prstGeom>
          <a:noFill/>
          <a:ln w="31750">
            <a:solidFill>
              <a:srgbClr val="FBB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F96E5F-E393-7B4A-8D50-2102C263E3D5}"/>
              </a:ext>
            </a:extLst>
          </p:cNvPr>
          <p:cNvSpPr/>
          <p:nvPr/>
        </p:nvSpPr>
        <p:spPr>
          <a:xfrm>
            <a:off x="7871861" y="545485"/>
            <a:ext cx="858252" cy="396924"/>
          </a:xfrm>
          <a:prstGeom prst="ellipse">
            <a:avLst/>
          </a:prstGeom>
          <a:noFill/>
          <a:ln w="31750">
            <a:solidFill>
              <a:srgbClr val="FBB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BED376-9F59-534F-89FD-BD0BCCB1551A}"/>
              </a:ext>
            </a:extLst>
          </p:cNvPr>
          <p:cNvCxnSpPr>
            <a:stCxn id="2" idx="7"/>
            <a:endCxn id="13" idx="3"/>
          </p:cNvCxnSpPr>
          <p:nvPr/>
        </p:nvCxnSpPr>
        <p:spPr>
          <a:xfrm flipV="1">
            <a:off x="3464370" y="884281"/>
            <a:ext cx="4533179" cy="1735172"/>
          </a:xfrm>
          <a:prstGeom prst="line">
            <a:avLst/>
          </a:prstGeom>
          <a:ln w="12700">
            <a:solidFill>
              <a:srgbClr val="FBB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3377A0C-A040-DF4D-BE3E-9E679DF0231A}"/>
              </a:ext>
            </a:extLst>
          </p:cNvPr>
          <p:cNvSpPr/>
          <p:nvPr/>
        </p:nvSpPr>
        <p:spPr>
          <a:xfrm>
            <a:off x="-10886" y="5049078"/>
            <a:ext cx="12268200" cy="1819807"/>
          </a:xfrm>
          <a:prstGeom prst="rect">
            <a:avLst/>
          </a:prstGeom>
          <a:solidFill>
            <a:srgbClr val="141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F2BCBD-BCB1-C54F-B85E-D862BFBF788C}"/>
              </a:ext>
            </a:extLst>
          </p:cNvPr>
          <p:cNvSpPr txBox="1"/>
          <p:nvPr/>
        </p:nvSpPr>
        <p:spPr>
          <a:xfrm>
            <a:off x="1560634" y="6212606"/>
            <a:ext cx="3051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>
                <a:solidFill>
                  <a:schemeClr val="bg1"/>
                </a:solidFill>
                <a:effectLst/>
                <a:latin typeface="+mj-lt"/>
              </a:rPr>
              <a:t>🧑‍💻 Plain String repr</a:t>
            </a:r>
            <a:endParaRPr lang="zh-CN" altLang="en-US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0FDB02-3FD6-4B40-B6EA-D5DA63761432}"/>
              </a:ext>
            </a:extLst>
          </p:cNvPr>
          <p:cNvSpPr txBox="1"/>
          <p:nvPr/>
        </p:nvSpPr>
        <p:spPr>
          <a:xfrm>
            <a:off x="7762322" y="6230368"/>
            <a:ext cx="3995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effectLst/>
                <a:latin typeface="SourceSansPro"/>
              </a:rPr>
              <a:t>💡</a:t>
            </a:r>
            <a:r>
              <a:rPr lang="zh-CN" altLang="en-US" b="0" i="0">
                <a:solidFill>
                  <a:schemeClr val="bg1"/>
                </a:solidFill>
                <a:effectLst/>
                <a:latin typeface="SourceSansPro"/>
              </a:rPr>
              <a:t> </a:t>
            </a:r>
            <a:r>
              <a:rPr lang="en-US" b="1" i="0">
                <a:solidFill>
                  <a:schemeClr val="bg1"/>
                </a:solidFill>
                <a:effectLst/>
                <a:latin typeface="+mj-lt"/>
              </a:rPr>
              <a:t>Prior enhanced repr</a:t>
            </a:r>
            <a:endParaRPr lang="zh-CN" altLang="en-US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600DA3-32B8-1842-80C0-E307DCB51311}"/>
              </a:ext>
            </a:extLst>
          </p:cNvPr>
          <p:cNvSpPr txBox="1"/>
          <p:nvPr/>
        </p:nvSpPr>
        <p:spPr>
          <a:xfrm>
            <a:off x="713225" y="5769428"/>
            <a:ext cx="4885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>
                <a:solidFill>
                  <a:srgbClr val="F4F4F5"/>
                </a:solidFill>
                <a:effectLst/>
                <a:latin typeface="SourceSansPro"/>
              </a:rPr>
              <a:t>Executable Program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F9FC79-D93E-1F4A-9A07-E81CF3BA6D6D}"/>
              </a:ext>
            </a:extLst>
          </p:cNvPr>
          <p:cNvSpPr txBox="1"/>
          <p:nvPr/>
        </p:nvSpPr>
        <p:spPr>
          <a:xfrm>
            <a:off x="6992631" y="5789719"/>
            <a:ext cx="3801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>
                <a:solidFill>
                  <a:srgbClr val="F4F4F5"/>
                </a:solidFill>
                <a:effectLst/>
                <a:latin typeface="SourceSansPro"/>
              </a:rPr>
              <a:t>Abstract Syntax Tree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B37CB-E820-B244-B49F-C34EFC2CA4A5}"/>
              </a:ext>
            </a:extLst>
          </p:cNvPr>
          <p:cNvSpPr txBox="1"/>
          <p:nvPr/>
        </p:nvSpPr>
        <p:spPr>
          <a:xfrm>
            <a:off x="4071093" y="5306572"/>
            <a:ext cx="4049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FFC000"/>
                </a:solidFill>
                <a:effectLst/>
                <a:latin typeface="+mj-lt"/>
              </a:rPr>
              <a:t>AST parsing example</a:t>
            </a:r>
            <a:endParaRPr lang="zh-CN" altLang="en-US" b="1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B1EAEA-5A4E-5B46-B03E-36B8F7BE6ADA}"/>
              </a:ext>
            </a:extLst>
          </p:cNvPr>
          <p:cNvSpPr/>
          <p:nvPr/>
        </p:nvSpPr>
        <p:spPr>
          <a:xfrm>
            <a:off x="3493971" y="2558534"/>
            <a:ext cx="413886" cy="562217"/>
          </a:xfrm>
          <a:prstGeom prst="ellipse">
            <a:avLst/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8AD49D6-AD9C-334B-A72B-CC9FBDD4CE24}"/>
              </a:ext>
            </a:extLst>
          </p:cNvPr>
          <p:cNvSpPr/>
          <p:nvPr/>
        </p:nvSpPr>
        <p:spPr>
          <a:xfrm>
            <a:off x="8775680" y="1950773"/>
            <a:ext cx="589701" cy="234162"/>
          </a:xfrm>
          <a:prstGeom prst="ellipse">
            <a:avLst/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373432-809C-A04E-BEDA-E76F76220DF9}"/>
              </a:ext>
            </a:extLst>
          </p:cNvPr>
          <p:cNvCxnSpPr>
            <a:cxnSpLocks/>
            <a:stCxn id="15" idx="7"/>
            <a:endCxn id="21" idx="3"/>
          </p:cNvCxnSpPr>
          <p:nvPr/>
        </p:nvCxnSpPr>
        <p:spPr>
          <a:xfrm flipV="1">
            <a:off x="3847245" y="2150643"/>
            <a:ext cx="5014795" cy="49022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A800E43-4856-CC45-B4DA-FC103D54039D}"/>
              </a:ext>
            </a:extLst>
          </p:cNvPr>
          <p:cNvSpPr/>
          <p:nvPr/>
        </p:nvSpPr>
        <p:spPr>
          <a:xfrm>
            <a:off x="8262714" y="1716611"/>
            <a:ext cx="589701" cy="234162"/>
          </a:xfrm>
          <a:prstGeom prst="ellipse">
            <a:avLst/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FB897F-62DE-B34B-A7BD-F77F1D5B5507}"/>
              </a:ext>
            </a:extLst>
          </p:cNvPr>
          <p:cNvCxnSpPr>
            <a:cxnSpLocks/>
            <a:stCxn id="15" idx="7"/>
            <a:endCxn id="23" idx="3"/>
          </p:cNvCxnSpPr>
          <p:nvPr/>
        </p:nvCxnSpPr>
        <p:spPr>
          <a:xfrm flipV="1">
            <a:off x="3847245" y="1916481"/>
            <a:ext cx="4501829" cy="724388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7217FE2E-3A64-F645-BE11-164B65668193}"/>
              </a:ext>
            </a:extLst>
          </p:cNvPr>
          <p:cNvSpPr/>
          <p:nvPr/>
        </p:nvSpPr>
        <p:spPr>
          <a:xfrm>
            <a:off x="4830279" y="2530031"/>
            <a:ext cx="105878" cy="562217"/>
          </a:xfrm>
          <a:prstGeom prst="ellipse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41993A4-65DD-3C47-BEF0-B8CBD77D5A63}"/>
              </a:ext>
            </a:extLst>
          </p:cNvPr>
          <p:cNvSpPr/>
          <p:nvPr/>
        </p:nvSpPr>
        <p:spPr>
          <a:xfrm>
            <a:off x="8746804" y="2388887"/>
            <a:ext cx="675372" cy="243787"/>
          </a:xfrm>
          <a:prstGeom prst="ellipse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27C2822-254D-E644-A2CC-70C9E4EE0A0E}"/>
              </a:ext>
            </a:extLst>
          </p:cNvPr>
          <p:cNvCxnSpPr>
            <a:cxnSpLocks/>
            <a:stCxn id="25" idx="7"/>
            <a:endCxn id="26" idx="3"/>
          </p:cNvCxnSpPr>
          <p:nvPr/>
        </p:nvCxnSpPr>
        <p:spPr>
          <a:xfrm flipV="1">
            <a:off x="4920652" y="2596972"/>
            <a:ext cx="3925058" cy="15394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47DD76C-5B7C-CA44-AAC2-CEE976D274C8}"/>
              </a:ext>
            </a:extLst>
          </p:cNvPr>
          <p:cNvSpPr/>
          <p:nvPr/>
        </p:nvSpPr>
        <p:spPr>
          <a:xfrm>
            <a:off x="4916906" y="2542245"/>
            <a:ext cx="145982" cy="56221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2EE8E9C-D116-2247-B374-E83C7EE7E22A}"/>
              </a:ext>
            </a:extLst>
          </p:cNvPr>
          <p:cNvSpPr/>
          <p:nvPr/>
        </p:nvSpPr>
        <p:spPr>
          <a:xfrm>
            <a:off x="8931749" y="3490794"/>
            <a:ext cx="327754" cy="24378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4A7173-67EC-FC49-B01F-7BA2825D4787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5041509" y="3022127"/>
            <a:ext cx="3938238" cy="5043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054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040673-CB33-FA4D-8FD7-D66AEC828BD3}"/>
              </a:ext>
            </a:extLst>
          </p:cNvPr>
          <p:cNvSpPr/>
          <p:nvPr/>
        </p:nvSpPr>
        <p:spPr>
          <a:xfrm>
            <a:off x="-10886" y="5008880"/>
            <a:ext cx="12268200" cy="1860004"/>
          </a:xfrm>
          <a:prstGeom prst="rect">
            <a:avLst/>
          </a:prstGeom>
          <a:solidFill>
            <a:srgbClr val="141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60DB1-6EDA-0E44-8693-9DCFE2A20351}"/>
              </a:ext>
            </a:extLst>
          </p:cNvPr>
          <p:cNvSpPr txBox="1"/>
          <p:nvPr/>
        </p:nvSpPr>
        <p:spPr>
          <a:xfrm>
            <a:off x="4570151" y="5555914"/>
            <a:ext cx="3051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0">
                <a:solidFill>
                  <a:srgbClr val="FFC000"/>
                </a:solidFill>
                <a:effectLst/>
                <a:latin typeface="+mj-lt"/>
              </a:rPr>
              <a:t>Train</a:t>
            </a:r>
            <a:r>
              <a:rPr lang="zh-CN" altLang="en-US" b="1" i="0">
                <a:solidFill>
                  <a:srgbClr val="FFC000"/>
                </a:solidFill>
                <a:effectLst/>
                <a:latin typeface="+mj-lt"/>
              </a:rPr>
              <a:t> </a:t>
            </a:r>
            <a:r>
              <a:rPr lang="en-US" altLang="zh-CN" b="1" i="0">
                <a:solidFill>
                  <a:srgbClr val="FFC000"/>
                </a:solidFill>
                <a:effectLst/>
                <a:latin typeface="+mj-lt"/>
              </a:rPr>
              <a:t>And</a:t>
            </a:r>
            <a:r>
              <a:rPr lang="zh-CN" altLang="en-US" b="1" i="0">
                <a:solidFill>
                  <a:srgbClr val="FFC000"/>
                </a:solidFill>
                <a:effectLst/>
                <a:latin typeface="+mj-lt"/>
              </a:rPr>
              <a:t> </a:t>
            </a:r>
            <a:r>
              <a:rPr lang="en-US" altLang="zh-CN" b="1" i="0">
                <a:solidFill>
                  <a:srgbClr val="FFC000"/>
                </a:solidFill>
                <a:effectLst/>
                <a:latin typeface="+mj-lt"/>
              </a:rPr>
              <a:t>Eval</a:t>
            </a:r>
            <a:endParaRPr lang="zh-CN" altLang="en-US" b="1">
              <a:solidFill>
                <a:srgbClr val="FFC00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763F8-5829-244A-854F-EF3CF7A46CE1}"/>
              </a:ext>
            </a:extLst>
          </p:cNvPr>
          <p:cNvSpPr txBox="1"/>
          <p:nvPr/>
        </p:nvSpPr>
        <p:spPr>
          <a:xfrm>
            <a:off x="3571826" y="5998608"/>
            <a:ext cx="5102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solidFill>
                  <a:srgbClr val="F4F4F5"/>
                </a:solidFill>
                <a:latin typeface="SourceSansPro"/>
              </a:rPr>
              <a:t>Follow</a:t>
            </a:r>
            <a:r>
              <a:rPr lang="zh-CN" altLang="en-US" sz="2400" b="1">
                <a:solidFill>
                  <a:srgbClr val="F4F4F5"/>
                </a:solidFill>
                <a:latin typeface="SourceSansPro"/>
              </a:rPr>
              <a:t> </a:t>
            </a:r>
            <a:r>
              <a:rPr lang="en-US" altLang="zh-CN" sz="2400" b="1">
                <a:solidFill>
                  <a:srgbClr val="F4F4F5"/>
                </a:solidFill>
                <a:latin typeface="SourceSansPro"/>
              </a:rPr>
              <a:t>the</a:t>
            </a:r>
            <a:r>
              <a:rPr lang="zh-CN" altLang="en-US" sz="2400" b="1">
                <a:solidFill>
                  <a:srgbClr val="F4F4F5"/>
                </a:solidFill>
                <a:latin typeface="SourceSansPro"/>
              </a:rPr>
              <a:t> </a:t>
            </a:r>
            <a:r>
              <a:rPr lang="en-US" altLang="zh-CN" sz="2400" b="1">
                <a:solidFill>
                  <a:srgbClr val="F4F4F5"/>
                </a:solidFill>
                <a:latin typeface="SourceSansPro"/>
              </a:rPr>
              <a:t>pipeline</a:t>
            </a:r>
            <a:r>
              <a:rPr lang="zh-CN" altLang="en-US" sz="2400" b="1">
                <a:solidFill>
                  <a:srgbClr val="F4F4F5"/>
                </a:solidFill>
                <a:latin typeface="SourceSansPro"/>
              </a:rPr>
              <a:t> </a:t>
            </a:r>
            <a:r>
              <a:rPr lang="en-US" altLang="zh-CN" sz="2400" b="1">
                <a:solidFill>
                  <a:srgbClr val="F4F4F5"/>
                </a:solidFill>
                <a:latin typeface="SourceSansPro"/>
              </a:rPr>
              <a:t>of</a:t>
            </a:r>
            <a:r>
              <a:rPr lang="zh-CN" altLang="en-US" sz="2400" b="1">
                <a:solidFill>
                  <a:srgbClr val="F4F4F5"/>
                </a:solidFill>
                <a:latin typeface="SourceSansPro"/>
              </a:rPr>
              <a:t> </a:t>
            </a:r>
            <a:r>
              <a:rPr lang="en-US" altLang="zh-CN" sz="2400" b="1">
                <a:solidFill>
                  <a:srgbClr val="F4F4F5"/>
                </a:solidFill>
                <a:latin typeface="SourceSansPro"/>
              </a:rPr>
              <a:t>AlphaCode</a:t>
            </a:r>
            <a:endParaRPr lang="en-US" sz="2400" b="1" i="0">
              <a:solidFill>
                <a:srgbClr val="F4F4F5"/>
              </a:solidFill>
              <a:effectLst/>
              <a:latin typeface="SourceSansPro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4541F7-0446-FD46-A62B-B6FA2620DA83}"/>
              </a:ext>
            </a:extLst>
          </p:cNvPr>
          <p:cNvGrpSpPr/>
          <p:nvPr/>
        </p:nvGrpSpPr>
        <p:grpSpPr>
          <a:xfrm>
            <a:off x="1305769" y="1044959"/>
            <a:ext cx="9634889" cy="3555310"/>
            <a:chOff x="1305769" y="1044959"/>
            <a:chExt cx="9634889" cy="35553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C73B454-5613-D046-AEF6-9894A7091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5769" y="1044959"/>
              <a:ext cx="9634889" cy="35553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237510-BEF9-D244-AE41-EB623BDC9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1081" y="2503910"/>
              <a:ext cx="227981" cy="1784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495BC6-2EEC-024B-8096-BF40BB9CF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0203" y="2325490"/>
              <a:ext cx="227981" cy="178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0389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9383</TotalTime>
  <Words>336</Words>
  <Application>Microsoft Macintosh PowerPoint</Application>
  <PresentationFormat>Widescreen</PresentationFormat>
  <Paragraphs>84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Söhne</vt:lpstr>
      <vt:lpstr>SourceSansPro</vt:lpstr>
      <vt:lpstr>Yu Gothic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Wenqing Zheng</dc:creator>
  <cp:lastModifiedBy>Wenqing Zheng</cp:lastModifiedBy>
  <cp:revision>119</cp:revision>
  <cp:lastPrinted>2023-07-21T14:55:06Z</cp:lastPrinted>
  <dcterms:created xsi:type="dcterms:W3CDTF">2023-05-26T02:27:55Z</dcterms:created>
  <dcterms:modified xsi:type="dcterms:W3CDTF">2023-09-01T01:34:32Z</dcterms:modified>
</cp:coreProperties>
</file>